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32" r:id="rId2"/>
    <p:sldId id="307" r:id="rId3"/>
    <p:sldId id="350" r:id="rId4"/>
    <p:sldId id="351" r:id="rId5"/>
    <p:sldId id="323" r:id="rId6"/>
    <p:sldId id="333" r:id="rId7"/>
    <p:sldId id="335" r:id="rId8"/>
    <p:sldId id="334" r:id="rId9"/>
    <p:sldId id="336" r:id="rId10"/>
    <p:sldId id="337" r:id="rId11"/>
    <p:sldId id="346" r:id="rId12"/>
    <p:sldId id="324" r:id="rId13"/>
    <p:sldId id="312" r:id="rId14"/>
    <p:sldId id="328" r:id="rId15"/>
    <p:sldId id="329" r:id="rId16"/>
    <p:sldId id="315" r:id="rId17"/>
    <p:sldId id="327" r:id="rId18"/>
    <p:sldId id="326" r:id="rId19"/>
    <p:sldId id="338" r:id="rId20"/>
    <p:sldId id="340" r:id="rId21"/>
    <p:sldId id="352" r:id="rId22"/>
    <p:sldId id="339" r:id="rId23"/>
    <p:sldId id="342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Zapf Chancery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Zapf Chancery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Zapf Chancery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Zapf Chancery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ITC Zapf Chancery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ITC Zapf Chancery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ITC Zapf Chancery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ITC Zapf Chancery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ITC Zapf Chancery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4C"/>
    <a:srgbClr val="006666"/>
    <a:srgbClr val="B1D8FF"/>
    <a:srgbClr val="5F5F5F"/>
    <a:srgbClr val="5B7FF3"/>
    <a:srgbClr val="2D5BEF"/>
    <a:srgbClr val="30BABA"/>
    <a:srgbClr val="278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86436" autoAdjust="0"/>
  </p:normalViewPr>
  <p:slideViewPr>
    <p:cSldViewPr snapToGrid="0">
      <p:cViewPr varScale="1">
        <p:scale>
          <a:sx n="64" d="100"/>
          <a:sy n="64" d="100"/>
        </p:scale>
        <p:origin x="13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166" y="-8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fld id="{B8C08C14-2BE6-43C5-9FED-62DCB3AA89E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51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Arial" charset="0"/>
              </a:defRPr>
            </a:lvl1pPr>
          </a:lstStyle>
          <a:p>
            <a:fld id="{5331BD0A-2364-4C63-BDEF-BCC3429DEE1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506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7155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94207BA-820E-4B9D-943B-A6EF218A4215}" type="datetimeFigureOut">
              <a:rPr lang="de-DE" smtClean="0"/>
              <a:pPr/>
              <a:t>02.02.2019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241878C-95FE-4173-870F-90C08D1C16B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972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8A2C8-4AC9-4456-9435-A0498A495891}" type="datetimeFigureOut">
              <a:rPr lang="de-DE"/>
              <a:pPr>
                <a:defRPr/>
              </a:pPr>
              <a:t>02.02.2019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ABC10BF-5EB5-4833-8F81-5150032A4B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724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B18A5B7-E11D-461C-8307-BD37583A26BE}" type="datetimeFigureOut">
              <a:rPr lang="de-DE" smtClean="0"/>
              <a:t>02.02.2019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447422-E590-4AD7-A3A9-25BCA9FA14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49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013700" y="0"/>
            <a:ext cx="11303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de-DE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483350"/>
            <a:ext cx="7273925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+mn-lt"/>
              </a:defRPr>
            </a:lvl1pPr>
          </a:lstStyle>
          <a:p>
            <a:r>
              <a:rPr lang="de-DE"/>
              <a:t>               </a:t>
            </a: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250825" y="286046"/>
            <a:ext cx="7200900" cy="36512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endParaRPr lang="de-DE">
              <a:latin typeface="Arial" charset="0"/>
            </a:endParaRPr>
          </a:p>
        </p:txBody>
      </p:sp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8134350" y="258763"/>
          <a:ext cx="8953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Photo Editor-Foto" r:id="rId7" imgW="6127011" imgH="2674852" progId="">
                  <p:embed/>
                </p:oleObj>
              </mc:Choice>
              <mc:Fallback>
                <p:oleObj name="Photo Editor-Foto" r:id="rId7" imgW="6127011" imgH="2674852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4350" y="258763"/>
                        <a:ext cx="89535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1"/>
          <p:cNvSpPr txBox="1">
            <a:spLocks/>
          </p:cNvSpPr>
          <p:nvPr userDrawn="1"/>
        </p:nvSpPr>
        <p:spPr>
          <a:xfrm>
            <a:off x="199176" y="-49544"/>
            <a:ext cx="8332122" cy="33130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Lust auf</a:t>
            </a:r>
            <a:r>
              <a:rPr lang="de-DE" kern="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Mobilität – Lust auf </a:t>
            </a:r>
            <a:r>
              <a:rPr lang="de-DE" kern="0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Morgen</a:t>
            </a:r>
            <a:endParaRPr lang="de-DE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033" y="1979066"/>
            <a:ext cx="8505825" cy="44386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0" y="321733"/>
            <a:ext cx="8034867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Mobilität auf dem Lande</a:t>
            </a:r>
          </a:p>
          <a:p>
            <a:pPr algn="ctr"/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Flexible und alternative ÖPNV-Angebotsformen</a:t>
            </a:r>
          </a:p>
          <a:p>
            <a:pPr algn="ctr"/>
            <a:endParaRPr lang="de-DE" sz="3200" b="1" dirty="0" smtClean="0">
              <a:latin typeface="Arial Narrow" panose="020B0606020202030204" pitchFamily="34" charset="0"/>
            </a:endParaRPr>
          </a:p>
          <a:p>
            <a:pPr algn="ctr"/>
            <a:endParaRPr lang="de-DE" sz="3200" b="1" dirty="0" smtClean="0">
              <a:latin typeface="Arial Narrow" panose="020B0606020202030204" pitchFamily="34" charset="0"/>
            </a:endParaRPr>
          </a:p>
          <a:p>
            <a:pPr algn="ctr"/>
            <a:endParaRPr lang="de-DE" sz="1000" b="1" dirty="0">
              <a:latin typeface="Arial Narrow" panose="020B0606020202030204" pitchFamily="34" charset="0"/>
            </a:endParaRPr>
          </a:p>
          <a:p>
            <a:pPr algn="ctr"/>
            <a:endParaRPr lang="de-DE" sz="3200" b="1" dirty="0" smtClean="0">
              <a:latin typeface="Arial Narrow" panose="020B0606020202030204" pitchFamily="34" charset="0"/>
            </a:endParaRPr>
          </a:p>
          <a:p>
            <a:pPr algn="ctr"/>
            <a:endParaRPr lang="de-DE" sz="3200" b="1" dirty="0">
              <a:latin typeface="Arial Narrow" panose="020B0606020202030204" pitchFamily="34" charset="0"/>
            </a:endParaRPr>
          </a:p>
          <a:p>
            <a:pPr algn="ctr"/>
            <a:r>
              <a:rPr lang="de-DE" sz="3200" b="1" dirty="0" smtClean="0">
                <a:latin typeface="Arial Narrow" panose="020B0606020202030204" pitchFamily="34" charset="0"/>
              </a:rPr>
              <a:t>		</a:t>
            </a:r>
          </a:p>
          <a:p>
            <a:pPr algn="ctr"/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</a:p>
          <a:p>
            <a:pPr algn="ctr"/>
            <a:r>
              <a:rPr lang="de-DE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Timo Lüdeke-Dalinghaus</a:t>
            </a:r>
          </a:p>
          <a:p>
            <a:pPr lvl="1" algn="ctr"/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Verkehrsgesellschaft </a:t>
            </a:r>
          </a:p>
          <a:p>
            <a:pPr algn="ctr"/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Nord-Ost-Niedersachsen mbH</a:t>
            </a:r>
          </a:p>
          <a:p>
            <a:pPr algn="ctr"/>
            <a:endParaRPr lang="de-DE" sz="6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7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6912"/>
            <a:ext cx="8026400" cy="1325563"/>
          </a:xfrm>
        </p:spPr>
        <p:txBody>
          <a:bodyPr/>
          <a:lstStyle/>
          <a:p>
            <a:pPr algn="ctr"/>
            <a:r>
              <a:rPr 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Tagesstrecke nach Verkehrsmittel, Pkw-Besitz und </a:t>
            </a:r>
            <a:r>
              <a:rPr lang="de-DE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Raumtyp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325"/>
            <a:ext cx="8026400" cy="52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86912"/>
            <a:ext cx="8026400" cy="1325563"/>
          </a:xfrm>
        </p:spPr>
        <p:txBody>
          <a:bodyPr/>
          <a:lstStyle/>
          <a:p>
            <a:pPr algn="ctr"/>
            <a:r>
              <a:rPr 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Tagesstrecke nach Verkehrsmittel, Pkw-Besitz und </a:t>
            </a:r>
            <a:r>
              <a:rPr lang="de-DE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Raumtyp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325"/>
            <a:ext cx="8026400" cy="5258675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40242" y="2785533"/>
            <a:ext cx="7686158" cy="3391430"/>
          </a:xfrm>
          <a:prstGeom prst="rect">
            <a:avLst/>
          </a:prstGeom>
          <a:solidFill>
            <a:schemeClr val="bg2">
              <a:alpha val="58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8429"/>
            <a:ext cx="9144000" cy="9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-64007" y="395566"/>
            <a:ext cx="81838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Mobilitätsherausforderungen des ländlichen Raums </a:t>
            </a:r>
          </a:p>
          <a:p>
            <a:pPr algn="ctr"/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Schaffung von Mobilitätsangeboten die:</a:t>
            </a:r>
          </a:p>
          <a:p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 eine geringe Nachfrage angepasst sind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disperse Wegebeziehungen abbilden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den Mobilitätsansprüchen älterer Menschen gerecht werden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zuverlässig und einfach in der Handhabung sind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kostengünstig für Nutzer und Kommunen sind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der Region realisierbar sind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Daseinsvorsorge sichern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118535" y="6190962"/>
            <a:ext cx="8695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Gesellschaftl</a:t>
            </a:r>
            <a:r>
              <a:rPr lang="de-D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 Teilhabe ohne Pkw ermöglichen</a:t>
            </a:r>
            <a:endParaRPr lang="de-D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9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525102"/>
            <a:ext cx="7978274" cy="1114818"/>
          </a:xfrm>
        </p:spPr>
        <p:txBody>
          <a:bodyPr/>
          <a:lstStyle/>
          <a:p>
            <a:r>
              <a:rPr 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Formen alternativer bedarfsorientierter und flexibler Verkehre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800" y="2227520"/>
            <a:ext cx="7927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Rufbus</a:t>
            </a:r>
            <a:endParaRPr lang="de-DE" sz="2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Anrufsammeltaxi (AST)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Bürgerbus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Bürgerauto - kommunaler Fahrdienst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accent3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Mitfahrerbank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solidFill>
                  <a:schemeClr val="accent3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organisierte Mitnahme in privaten PKW</a:t>
            </a:r>
            <a:endParaRPr lang="de-DE" sz="2800" b="1" dirty="0">
              <a:solidFill>
                <a:schemeClr val="accent3">
                  <a:lumMod val="6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250825" y="6483350"/>
            <a:ext cx="7273925" cy="252413"/>
          </a:xfrm>
          <a:prstGeom prst="rect">
            <a:avLst/>
          </a:prstGeom>
        </p:spPr>
        <p:txBody>
          <a:bodyPr/>
          <a:lstStyle/>
          <a:p>
            <a:pPr algn="r"/>
            <a:endParaRPr lang="de-DE" sz="1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36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781175"/>
            <a:ext cx="7620000" cy="50768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09" y="2167128"/>
            <a:ext cx="2261356" cy="101123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0825" y="396180"/>
            <a:ext cx="76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Anrufsammeltaxi (AST)</a:t>
            </a:r>
          </a:p>
          <a:p>
            <a:pPr algn="ctr"/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Betriebszeiten z. B.: Mo-Sa 9-17 Uhr 2-Stunden Takt oder an Wochenenden 18-2 Uhr (Bf. </a:t>
            </a: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Wohnorte)</a:t>
            </a:r>
            <a:endParaRPr lang="de-DE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73430" y="5658545"/>
            <a:ext cx="6828714" cy="1077218"/>
          </a:xfrm>
          <a:prstGeom prst="rect">
            <a:avLst/>
          </a:prstGeom>
          <a:solidFill>
            <a:schemeClr val="bg2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Voranmeldezeit (30-90 Minuten)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Haltestellen-Haustür-Bedienung</a:t>
            </a:r>
            <a:endParaRPr lang="de-DE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0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237744"/>
            <a:ext cx="813815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Rufbus</a:t>
            </a:r>
            <a:endParaRPr lang="de-D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Ergänzung regulärer Linienangebote zu nachfrageschwachen Zeiten/Gebieten</a:t>
            </a:r>
          </a:p>
          <a:p>
            <a:pPr algn="ctr"/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(z. B. abends oder an Wochenenden)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Voranmeldzeit (30-90 Minuten)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Haltestellen-Haltestellen-Bedienung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1563"/>
            <a:ext cx="9144000" cy="3926437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508" y="2931563"/>
            <a:ext cx="3048655" cy="17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1986"/>
            <a:ext cx="8012028" cy="400601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5412" y="543662"/>
            <a:ext cx="77612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Bürgerauto </a:t>
            </a:r>
            <a:r>
              <a:rPr lang="de-DE" sz="3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Bleckede</a:t>
            </a:r>
            <a:endParaRPr lang="de-DE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Betriebszeiten: Mo-Fr 8-17 Uhr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Nutzung: Vereinsmitglieder mit Berechtigungsnachweis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Fahrtanmeldung: 1 Tag vor Fahrtantritt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0825" y="5244207"/>
            <a:ext cx="6723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Haustür-Haustür-Bedienung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Kein „echter“ ÖPNV</a:t>
            </a:r>
            <a:endParaRPr lang="de-DE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7" y="1953014"/>
            <a:ext cx="7173655" cy="490498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50825" y="512064"/>
            <a:ext cx="76587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Bürgerbus Harsefeld</a:t>
            </a:r>
          </a:p>
          <a:p>
            <a:pPr algn="ctr"/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Ehrenamtlicher Linienbetrieb auf 3 Linien</a:t>
            </a:r>
          </a:p>
          <a:p>
            <a:pPr algn="ctr"/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Betriebszeiten: Mo-Fr 8-17 Uhr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500725" y="5836737"/>
            <a:ext cx="6774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Beförderungspflicht („echter“ ÖPNV)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Haltestellen-Haltestellen-Bedienung</a:t>
            </a:r>
            <a:endParaRPr lang="de-DE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6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0" y="722376"/>
            <a:ext cx="80009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Finanzierung</a:t>
            </a:r>
          </a:p>
          <a:p>
            <a:pPr algn="ctr"/>
            <a:endParaRPr lang="de-DE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Änderung des NNVG in 2016 </a:t>
            </a:r>
          </a:p>
          <a:p>
            <a:pPr algn="ctr"/>
            <a:endParaRPr lang="de-DE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Ab 2017 (zusätzliche) §7b-Mittel des Landes Niedersachsen zur: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Verbesserung des </a:t>
            </a:r>
            <a:r>
              <a:rPr lang="de-DE" sz="2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StrPNV</a:t>
            </a:r>
            <a:endParaRPr lang="de-DE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Schaffung neuer Angebote</a:t>
            </a:r>
          </a:p>
          <a:p>
            <a:pPr algn="ctr"/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Lüneburg: 337 Tsd. €/Jahr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de-DE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de-DE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4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272444"/>
            <a:ext cx="7886700" cy="1325563"/>
          </a:xfrm>
        </p:spPr>
        <p:txBody>
          <a:bodyPr/>
          <a:lstStyle/>
          <a:p>
            <a:pPr algn="ctr"/>
            <a:r>
              <a:rPr lang="de-DE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Pedelecbesitz</a:t>
            </a:r>
            <a:r>
              <a:rPr 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Dtld</a:t>
            </a:r>
            <a:r>
              <a:rPr 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/ 1000 Einwohner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0" y="899589"/>
            <a:ext cx="9144001" cy="597978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938625" y="4010772"/>
            <a:ext cx="414867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6826727" y="5190808"/>
            <a:ext cx="414867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70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936859" y="1115166"/>
            <a:ext cx="3358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Wohnen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Versorgen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Freizeit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594"/>
            <a:ext cx="8049127" cy="268775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780989" y="2091815"/>
            <a:ext cx="1450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Wohnen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5879630" y="2091815"/>
            <a:ext cx="1521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Arbeiten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16021" y="2015865"/>
            <a:ext cx="176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Versorgen</a:t>
            </a:r>
            <a:endParaRPr lang="de-DE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031016" y="2047482"/>
            <a:ext cx="1339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Freizeit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-10705" y="2942001"/>
            <a:ext cx="3982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nicht alltägliche Besorgungen</a:t>
            </a:r>
            <a:endParaRPr lang="de-DE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-320040" y="3787304"/>
            <a:ext cx="8571051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Gesellschafts- &amp; Strukturwandel</a:t>
            </a:r>
          </a:p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</a:p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Industrie- &amp; Dienstleistungsgesellschaft </a:t>
            </a: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Arbeitsteilung &amp; Funktionstrennung</a:t>
            </a:r>
          </a:p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endParaRPr lang="de-DE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Reintegration d. Daseinsgrundfunktionen d. Mobilität</a:t>
            </a:r>
          </a:p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Verkehr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024563" y="2942001"/>
            <a:ext cx="1351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Bildung</a:t>
            </a:r>
            <a:endParaRPr lang="de-DE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323224" y="2921394"/>
            <a:ext cx="292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mediz</a:t>
            </a:r>
            <a:r>
              <a:rPr lang="de-DE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Versorgung</a:t>
            </a:r>
            <a:endParaRPr lang="de-DE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901982" y="235263"/>
            <a:ext cx="496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latin typeface="Calibri" panose="020F0502020204030204" pitchFamily="34" charset="0"/>
                <a:cs typeface="Calibri" panose="020F0502020204030204" pitchFamily="34" charset="0"/>
              </a:rPr>
              <a:t>Daseinsgrundfunktionen</a:t>
            </a:r>
          </a:p>
        </p:txBody>
      </p:sp>
    </p:spTree>
    <p:extLst>
      <p:ext uri="{BB962C8B-B14F-4D97-AF65-F5344CB8AC3E}">
        <p14:creationId xmlns:p14="http://schemas.microsoft.com/office/powerpoint/2010/main" val="28110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7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617565"/>
            <a:ext cx="8233389" cy="389786"/>
          </a:xfrm>
        </p:spPr>
        <p:txBody>
          <a:bodyPr/>
          <a:lstStyle/>
          <a:p>
            <a:r>
              <a:rPr lang="de-DE" sz="3200" dirty="0" smtClean="0"/>
              <a:t>Verkaufszahlen </a:t>
            </a:r>
            <a:r>
              <a:rPr lang="de-DE" sz="3200" dirty="0" err="1" smtClean="0"/>
              <a:t>Pedelecs</a:t>
            </a:r>
            <a:r>
              <a:rPr lang="de-DE" sz="3200" dirty="0" smtClean="0"/>
              <a:t> in Deutschland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98007"/>
            <a:ext cx="8043333" cy="525999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655735" y="4318000"/>
            <a:ext cx="414867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566833" y="5357549"/>
            <a:ext cx="414867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71359"/>
            <a:ext cx="8043333" cy="528664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106337" y="1606380"/>
            <a:ext cx="829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272444"/>
            <a:ext cx="7886700" cy="1325563"/>
          </a:xfrm>
        </p:spPr>
        <p:txBody>
          <a:bodyPr/>
          <a:lstStyle/>
          <a:p>
            <a:pPr algn="ctr"/>
            <a:r>
              <a:rPr lang="de-DE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Pedelecbesitz</a:t>
            </a:r>
            <a:r>
              <a:rPr 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Dtld</a:t>
            </a:r>
            <a:r>
              <a:rPr 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/ 1000 Einwohner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8219"/>
            <a:ext cx="9144001" cy="597978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15303" y="4386240"/>
            <a:ext cx="414867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6344755" y="5180128"/>
            <a:ext cx="414867" cy="25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32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el 1"/>
          <p:cNvSpPr>
            <a:spLocks noGrp="1"/>
          </p:cNvSpPr>
          <p:nvPr>
            <p:ph type="title"/>
          </p:nvPr>
        </p:nvSpPr>
        <p:spPr>
          <a:xfrm>
            <a:off x="457199" y="448623"/>
            <a:ext cx="6911077" cy="976313"/>
          </a:xfrm>
        </p:spPr>
        <p:txBody>
          <a:bodyPr>
            <a:noAutofit/>
          </a:bodyPr>
          <a:lstStyle/>
          <a:p>
            <a:pPr algn="ctr"/>
            <a:r>
              <a:rPr lang="de-DE" altLang="de-DE" sz="3200" b="1" dirty="0" smtClean="0"/>
              <a:t>Haltestelleneinzugsbereich Fahrrad vs. </a:t>
            </a:r>
            <a:r>
              <a:rPr lang="de-DE" altLang="de-DE" sz="3200" b="1" dirty="0" err="1" smtClean="0"/>
              <a:t>Pedelec</a:t>
            </a:r>
            <a:r>
              <a:rPr lang="de-DE" altLang="de-DE" sz="3200" b="1" dirty="0" smtClean="0"/>
              <a:t> </a:t>
            </a:r>
            <a:r>
              <a:rPr lang="de-DE" altLang="de-DE" sz="3200" dirty="0" smtClean="0"/>
              <a:t/>
            </a:r>
            <a:br>
              <a:rPr lang="de-DE" altLang="de-DE" sz="3200" dirty="0" smtClean="0"/>
            </a:br>
            <a:endParaRPr lang="de-DE" altLang="de-DE" sz="3200" dirty="0"/>
          </a:p>
        </p:txBody>
      </p:sp>
      <p:sp>
        <p:nvSpPr>
          <p:cNvPr id="13" name="Textfeld 12"/>
          <p:cNvSpPr txBox="1"/>
          <p:nvPr/>
        </p:nvSpPr>
        <p:spPr>
          <a:xfrm>
            <a:off x="457199" y="5378516"/>
            <a:ext cx="708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+mn-lt"/>
              </a:rPr>
              <a:t>Flächenerschließung </a:t>
            </a:r>
          </a:p>
          <a:p>
            <a:pPr algn="ctr"/>
            <a:r>
              <a:rPr lang="de-DE" b="1" dirty="0">
                <a:latin typeface="+mn-lt"/>
              </a:rPr>
              <a:t>Fahrrad: </a:t>
            </a:r>
            <a:r>
              <a:rPr lang="de-DE" b="1" u="sng" dirty="0">
                <a:latin typeface="+mn-lt"/>
              </a:rPr>
              <a:t>4,9 km² </a:t>
            </a:r>
            <a:r>
              <a:rPr lang="de-DE" b="1" u="sng" dirty="0">
                <a:latin typeface="+mn-lt"/>
                <a:sym typeface="Wingdings" panose="05000000000000000000" pitchFamily="2" charset="2"/>
              </a:rPr>
              <a:t> </a:t>
            </a:r>
            <a:r>
              <a:rPr lang="de-DE" b="1" u="sng" dirty="0" smtClean="0">
                <a:latin typeface="+mn-lt"/>
              </a:rPr>
              <a:t>8,73 km²</a:t>
            </a:r>
            <a:r>
              <a:rPr lang="de-DE" b="1" dirty="0" smtClean="0">
                <a:latin typeface="+mn-lt"/>
              </a:rPr>
              <a:t> :</a:t>
            </a:r>
            <a:r>
              <a:rPr lang="de-DE" b="1" dirty="0" err="1" smtClean="0">
                <a:latin typeface="+mn-lt"/>
              </a:rPr>
              <a:t>Pedelec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>
                <a:latin typeface="+mn-lt"/>
              </a:rPr>
              <a:t>(78 %)</a:t>
            </a:r>
          </a:p>
        </p:txBody>
      </p:sp>
      <p:grpSp>
        <p:nvGrpSpPr>
          <p:cNvPr id="14" name="Gruppieren 13"/>
          <p:cNvGrpSpPr>
            <a:grpSpLocks/>
          </p:cNvGrpSpPr>
          <p:nvPr/>
        </p:nvGrpSpPr>
        <p:grpSpPr>
          <a:xfrm>
            <a:off x="3112010" y="1491319"/>
            <a:ext cx="4104000" cy="3816000"/>
            <a:chOff x="2948234" y="1955350"/>
            <a:chExt cx="3480095" cy="3240000"/>
          </a:xfrm>
        </p:grpSpPr>
        <p:grpSp>
          <p:nvGrpSpPr>
            <p:cNvPr id="10" name="Gruppieren 9"/>
            <p:cNvGrpSpPr>
              <a:grpSpLocks noChangeAspect="1"/>
            </p:cNvGrpSpPr>
            <p:nvPr/>
          </p:nvGrpSpPr>
          <p:grpSpPr>
            <a:xfrm>
              <a:off x="2948234" y="1955350"/>
              <a:ext cx="3240000" cy="3240000"/>
              <a:chOff x="2948234" y="1955350"/>
              <a:chExt cx="3240000" cy="3240000"/>
            </a:xfrm>
          </p:grpSpPr>
          <p:grpSp>
            <p:nvGrpSpPr>
              <p:cNvPr id="2" name="Gruppieren 1"/>
              <p:cNvGrpSpPr>
                <a:grpSpLocks noChangeAspect="1"/>
              </p:cNvGrpSpPr>
              <p:nvPr/>
            </p:nvGrpSpPr>
            <p:grpSpPr>
              <a:xfrm>
                <a:off x="2948234" y="1955350"/>
                <a:ext cx="3240000" cy="3240000"/>
                <a:chOff x="1194838" y="407531"/>
                <a:chExt cx="6285600" cy="6285600"/>
              </a:xfrm>
            </p:grpSpPr>
            <p:sp>
              <p:nvSpPr>
                <p:cNvPr id="7" name="Ellipse 6"/>
                <p:cNvSpPr/>
                <p:nvPr/>
              </p:nvSpPr>
              <p:spPr>
                <a:xfrm>
                  <a:off x="1194838" y="407531"/>
                  <a:ext cx="6285600" cy="6285600"/>
                </a:xfrm>
                <a:prstGeom prst="ellipse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sz="1800"/>
                </a:p>
              </p:txBody>
            </p:sp>
            <p:sp>
              <p:nvSpPr>
                <p:cNvPr id="5" name="Ellipse 4"/>
                <p:cNvSpPr/>
                <p:nvPr/>
              </p:nvSpPr>
              <p:spPr>
                <a:xfrm>
                  <a:off x="2573638" y="1786331"/>
                  <a:ext cx="3528000" cy="3528000"/>
                </a:xfrm>
                <a:prstGeom prst="ellipse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de-DE" sz="1800"/>
                </a:p>
              </p:txBody>
            </p:sp>
          </p:grpSp>
          <p:grpSp>
            <p:nvGrpSpPr>
              <p:cNvPr id="6" name="Gruppieren 5"/>
              <p:cNvGrpSpPr/>
              <p:nvPr/>
            </p:nvGrpSpPr>
            <p:grpSpPr>
              <a:xfrm>
                <a:off x="4392377" y="3394632"/>
                <a:ext cx="378000" cy="415498"/>
                <a:chOff x="1185333" y="3225800"/>
                <a:chExt cx="504000" cy="553997"/>
              </a:xfrm>
            </p:grpSpPr>
            <p:sp>
              <p:nvSpPr>
                <p:cNvPr id="4" name="Ellipse 3"/>
                <p:cNvSpPr/>
                <p:nvPr/>
              </p:nvSpPr>
              <p:spPr>
                <a:xfrm>
                  <a:off x="1185333" y="3225800"/>
                  <a:ext cx="504000" cy="504000"/>
                </a:xfrm>
                <a:prstGeom prst="ellipse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e-DE" sz="1800"/>
                </a:p>
              </p:txBody>
            </p:sp>
            <p:sp>
              <p:nvSpPr>
                <p:cNvPr id="3" name="Textfeld 2"/>
                <p:cNvSpPr txBox="1"/>
                <p:nvPr/>
              </p:nvSpPr>
              <p:spPr>
                <a:xfrm>
                  <a:off x="1195442" y="3225800"/>
                  <a:ext cx="448735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de-DE" sz="2100" b="1" dirty="0">
                      <a:solidFill>
                        <a:srgbClr val="00B050"/>
                      </a:solidFill>
                      <a:latin typeface="+mn-lt"/>
                    </a:rPr>
                    <a:t>H</a:t>
                  </a:r>
                </a:p>
              </p:txBody>
            </p:sp>
          </p:grpSp>
        </p:grpSp>
        <p:pic>
          <p:nvPicPr>
            <p:cNvPr id="28" name="Picture 6"/>
            <p:cNvPicPr>
              <a:picLocks noChangeArrowheads="1"/>
            </p:cNvPicPr>
            <p:nvPr/>
          </p:nvPicPr>
          <p:blipFill rotWithShape="1">
            <a:blip r:embed="rId2"/>
            <a:srcRect l="3332" t="4139" r="3334" b="4139"/>
            <a:stretch/>
          </p:blipFill>
          <p:spPr bwMode="auto">
            <a:xfrm>
              <a:off x="4280901" y="2068761"/>
              <a:ext cx="540000" cy="540000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Gerade Verbindung mit Pfeil 22"/>
            <p:cNvCxnSpPr/>
            <p:nvPr/>
          </p:nvCxnSpPr>
          <p:spPr>
            <a:xfrm>
              <a:off x="4568233" y="3575350"/>
              <a:ext cx="16200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V="1">
              <a:off x="4567418" y="3143352"/>
              <a:ext cx="810815" cy="43199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1"/>
            <p:cNvSpPr txBox="1"/>
            <p:nvPr/>
          </p:nvSpPr>
          <p:spPr>
            <a:xfrm rot="19825665">
              <a:off x="4468919" y="2966649"/>
              <a:ext cx="10503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+mn-lt"/>
                </a:rPr>
                <a:t>1,25 km</a:t>
              </a: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5313430" y="3281123"/>
              <a:ext cx="11148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latin typeface="+mn-lt"/>
                </a:rPr>
                <a:t>1,67 km</a:t>
              </a:r>
            </a:p>
          </p:txBody>
        </p:sp>
        <p:pic>
          <p:nvPicPr>
            <p:cNvPr id="43" name="chart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8" t="673" r="3219" b="-673"/>
            <a:stretch/>
          </p:blipFill>
          <p:spPr bwMode="auto">
            <a:xfrm>
              <a:off x="4321910" y="3890200"/>
              <a:ext cx="540000" cy="540000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feld 7"/>
          <p:cNvSpPr txBox="1"/>
          <p:nvPr/>
        </p:nvSpPr>
        <p:spPr>
          <a:xfrm>
            <a:off x="212988" y="1966062"/>
            <a:ext cx="3349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Fahrtzeit: 5 Minuten</a:t>
            </a:r>
          </a:p>
          <a:p>
            <a:r>
              <a:rPr lang="de-DE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Fahrrad: Ø 15 km/h</a:t>
            </a:r>
          </a:p>
          <a:p>
            <a:r>
              <a:rPr lang="de-DE" b="1" dirty="0" err="1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Pedelec</a:t>
            </a:r>
            <a:r>
              <a:rPr lang="de-DE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: </a:t>
            </a:r>
            <a:r>
              <a:rPr lang="de-DE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Ø </a:t>
            </a:r>
            <a:r>
              <a:rPr lang="de-DE" b="1" dirty="0" smtClean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 km/h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4072941"/>
            <a:ext cx="4948516" cy="2781915"/>
          </a:xfrm>
          <a:prstGeom prst="rect">
            <a:avLst/>
          </a:prstGeom>
        </p:spPr>
      </p:pic>
      <p:sp>
        <p:nvSpPr>
          <p:cNvPr id="87042" name="Titel 1"/>
          <p:cNvSpPr>
            <a:spLocks noGrp="1"/>
          </p:cNvSpPr>
          <p:nvPr>
            <p:ph type="title"/>
          </p:nvPr>
        </p:nvSpPr>
        <p:spPr>
          <a:xfrm>
            <a:off x="1849852" y="930007"/>
            <a:ext cx="5408358" cy="976313"/>
          </a:xfrm>
        </p:spPr>
        <p:txBody>
          <a:bodyPr>
            <a:normAutofit fontScale="90000"/>
          </a:bodyPr>
          <a:lstStyle/>
          <a:p>
            <a:pPr algn="ctr"/>
            <a:r>
              <a:rPr lang="de-DE" altLang="de-DE" b="1" dirty="0" smtClean="0"/>
              <a:t>Haltestelleneinzugsbereiche Fahrrad vs. </a:t>
            </a:r>
            <a:r>
              <a:rPr lang="de-DE" altLang="de-DE" b="1" dirty="0" err="1" smtClean="0"/>
              <a:t>Pedelec</a:t>
            </a:r>
            <a:r>
              <a:rPr lang="de-DE" altLang="de-DE" b="1" dirty="0" smtClean="0"/>
              <a:t> 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endParaRPr lang="de-DE" altLang="de-DE" sz="2100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2951364" y="1963631"/>
            <a:ext cx="3240000" cy="3240000"/>
            <a:chOff x="2123663" y="2205038"/>
            <a:chExt cx="4320000" cy="4320000"/>
          </a:xfrm>
        </p:grpSpPr>
        <p:grpSp>
          <p:nvGrpSpPr>
            <p:cNvPr id="2" name="Gruppieren 1"/>
            <p:cNvGrpSpPr>
              <a:grpSpLocks noChangeAspect="1"/>
            </p:cNvGrpSpPr>
            <p:nvPr/>
          </p:nvGrpSpPr>
          <p:grpSpPr>
            <a:xfrm>
              <a:off x="2123663" y="2205038"/>
              <a:ext cx="4320000" cy="4320000"/>
              <a:chOff x="1194838" y="407531"/>
              <a:chExt cx="6285600" cy="6285600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1194838" y="407531"/>
                <a:ext cx="6285600" cy="62856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800"/>
              </a:p>
            </p:txBody>
          </p:sp>
          <p:sp>
            <p:nvSpPr>
              <p:cNvPr id="5" name="Ellipse 4"/>
              <p:cNvSpPr/>
              <p:nvPr/>
            </p:nvSpPr>
            <p:spPr>
              <a:xfrm>
                <a:off x="2573638" y="1786331"/>
                <a:ext cx="3528000" cy="35280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sz="1800"/>
              </a:p>
            </p:txBody>
          </p:sp>
        </p:grpSp>
        <p:pic>
          <p:nvPicPr>
            <p:cNvPr id="28" name="Picture 6"/>
            <p:cNvPicPr>
              <a:picLocks noChangeArrowheads="1"/>
            </p:cNvPicPr>
            <p:nvPr/>
          </p:nvPicPr>
          <p:blipFill rotWithShape="1">
            <a:blip r:embed="rId3"/>
            <a:srcRect l="3332" t="4139" r="3334" b="4139"/>
            <a:stretch/>
          </p:blipFill>
          <p:spPr bwMode="auto">
            <a:xfrm>
              <a:off x="3900552" y="2356252"/>
              <a:ext cx="720000" cy="720000"/>
            </a:xfrm>
            <a:prstGeom prst="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Gerade Verbindung mit Pfeil 22"/>
            <p:cNvCxnSpPr/>
            <p:nvPr/>
          </p:nvCxnSpPr>
          <p:spPr>
            <a:xfrm>
              <a:off x="4283662" y="4365038"/>
              <a:ext cx="216000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24"/>
            <p:cNvCxnSpPr/>
            <p:nvPr/>
          </p:nvCxnSpPr>
          <p:spPr>
            <a:xfrm flipV="1">
              <a:off x="4282575" y="3789040"/>
              <a:ext cx="1081087" cy="57599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feld 11"/>
          <p:cNvSpPr txBox="1"/>
          <p:nvPr/>
        </p:nvSpPr>
        <p:spPr>
          <a:xfrm rot="19825665">
            <a:off x="4497378" y="3020916"/>
            <a:ext cx="1050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n-lt"/>
              </a:rPr>
              <a:t>1,25 km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5355962" y="3302389"/>
            <a:ext cx="1114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+mn-lt"/>
              </a:rPr>
              <a:t>1,67 km</a:t>
            </a:r>
          </a:p>
        </p:txBody>
      </p:sp>
      <p:pic>
        <p:nvPicPr>
          <p:cNvPr id="43" name="chart"/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673" r="3219" b="-673"/>
          <a:stretch/>
        </p:blipFill>
        <p:spPr bwMode="auto">
          <a:xfrm>
            <a:off x="4321910" y="3890200"/>
            <a:ext cx="540000" cy="540000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4392377" y="3394632"/>
            <a:ext cx="378000" cy="415498"/>
            <a:chOff x="1185333" y="3225800"/>
            <a:chExt cx="504000" cy="553997"/>
          </a:xfrm>
        </p:grpSpPr>
        <p:sp>
          <p:nvSpPr>
            <p:cNvPr id="4" name="Ellipse 3"/>
            <p:cNvSpPr/>
            <p:nvPr/>
          </p:nvSpPr>
          <p:spPr>
            <a:xfrm>
              <a:off x="1185333" y="3225800"/>
              <a:ext cx="504000" cy="504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800"/>
            </a:p>
          </p:txBody>
        </p:sp>
        <p:sp>
          <p:nvSpPr>
            <p:cNvPr id="3" name="Textfeld 2"/>
            <p:cNvSpPr txBox="1"/>
            <p:nvPr/>
          </p:nvSpPr>
          <p:spPr>
            <a:xfrm>
              <a:off x="1195442" y="3225800"/>
              <a:ext cx="448735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100" b="1" dirty="0">
                  <a:solidFill>
                    <a:srgbClr val="00B050"/>
                  </a:solidFill>
                  <a:latin typeface="+mn-lt"/>
                </a:rPr>
                <a:t>H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32771" y="1746877"/>
            <a:ext cx="334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Fahrrad: Ø 16 km/h</a:t>
            </a:r>
          </a:p>
          <a:p>
            <a:r>
              <a:rPr lang="de-DE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Pedelec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 </a:t>
            </a:r>
            <a:r>
              <a:rPr 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km/h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3639" y="3001235"/>
            <a:ext cx="5796838" cy="387476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105" y="0"/>
            <a:ext cx="4010419" cy="46736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6" y="0"/>
            <a:ext cx="5210589" cy="390794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1050932" y="-35087"/>
            <a:ext cx="7240249" cy="923330"/>
          </a:xfrm>
          <a:prstGeom prst="rect">
            <a:avLst/>
          </a:prstGeom>
          <a:solidFill>
            <a:schemeClr val="tx2">
              <a:alpha val="41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Rad-Bus/Bahn-Stationen</a:t>
            </a:r>
            <a:endParaRPr lang="de-DE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104926" y="2674353"/>
            <a:ext cx="7376570" cy="3416320"/>
          </a:xfrm>
          <a:prstGeom prst="rect">
            <a:avLst/>
          </a:prstGeom>
          <a:solidFill>
            <a:schemeClr val="tx2">
              <a:alpha val="4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7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Vielen Dank für Ihre Aufmerksamkeit!</a:t>
            </a:r>
            <a:endParaRPr lang="de-DE" sz="7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899"/>
            <a:ext cx="7970292" cy="6544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003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899"/>
            <a:ext cx="7970292" cy="6544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feld 2"/>
          <p:cNvSpPr txBox="1"/>
          <p:nvPr/>
        </p:nvSpPr>
        <p:spPr>
          <a:xfrm>
            <a:off x="1" y="313899"/>
            <a:ext cx="7970292" cy="686341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de-DE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Wir 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sind gut zehnmal schneller geworden als noch vor 50 Jahren, jedoch beträgt die durchschnittliche Wegemobilität nach wie vor ca. 3 Wege pro Tag und nimmt 60 bis 90 Minuten in Anspruch</a:t>
            </a:r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Zunahme der Wegelängen</a:t>
            </a:r>
            <a:endParaRPr lang="de-DE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Ein und dasselbe Mobilitätsniveau kann mit viel oder wenig Verkehr erreicht werden</a:t>
            </a:r>
          </a:p>
          <a:p>
            <a:pPr algn="ctr"/>
            <a:endParaRPr lang="de-DE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28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Mobilität erzeugt Verkehr. Art und Auswirkung des Verkehrs wird durch die Verkehrsmittelwahl bestimmt.</a:t>
            </a:r>
            <a:endParaRPr lang="de-DE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89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-73152" y="448056"/>
            <a:ext cx="8330184" cy="7409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Ländlicher Raum </a:t>
            </a:r>
          </a:p>
          <a:p>
            <a:pPr>
              <a:spcAft>
                <a:spcPts val="300"/>
              </a:spcAft>
            </a:pP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…geprägt 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durch:</a:t>
            </a:r>
          </a:p>
          <a:p>
            <a:pPr>
              <a:spcAft>
                <a:spcPts val="300"/>
              </a:spcAft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demografischer Wandel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geringe </a:t>
            </a: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Bevölkerungsdichte </a:t>
            </a:r>
            <a:endParaRPr lang="de-DE" sz="2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Rückgang &amp; Konzentration v. Versorgungseinrichtungen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disperse meist flächig gestreute Wegebeziehungen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600" b="1" dirty="0">
                <a:latin typeface="Calibri" panose="020F0502020204030204" pitchFamily="34" charset="0"/>
                <a:cs typeface="Calibri" panose="020F0502020204030204" pitchFamily="34" charset="0"/>
              </a:rPr>
              <a:t>steigender </a:t>
            </a: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Motorisierungsgrad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Nachfragerückgang &amp; eingeschränktes ÖPNV-Angebot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de-DE" sz="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Prägung des ÖPNV durch Schülerverkehre</a:t>
            </a:r>
            <a:endParaRPr lang="de-DE" sz="2600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1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042"/>
            <a:ext cx="8026400" cy="617132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481327"/>
            <a:ext cx="8129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Planungsraum Lüneburg</a:t>
            </a:r>
          </a:p>
          <a:p>
            <a:pPr algn="ctr"/>
            <a:endParaRPr lang="de-DE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17158" y="1705970"/>
            <a:ext cx="9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743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672"/>
            <a:ext cx="8043333" cy="606681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0" y="481327"/>
            <a:ext cx="8129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Planungsraum Lüneburg</a:t>
            </a:r>
          </a:p>
          <a:p>
            <a:pPr algn="ctr"/>
            <a:endParaRPr lang="de-DE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770"/>
            <a:ext cx="8043333" cy="604164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0" y="481327"/>
            <a:ext cx="8129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Planungsraum Lüneburg</a:t>
            </a:r>
          </a:p>
          <a:p>
            <a:pPr algn="ctr"/>
            <a:endParaRPr lang="de-DE" sz="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213" y="353029"/>
            <a:ext cx="7886700" cy="1325563"/>
          </a:xfrm>
        </p:spPr>
        <p:txBody>
          <a:bodyPr/>
          <a:lstStyle/>
          <a:p>
            <a:pPr algn="ctr"/>
            <a:r>
              <a:rPr 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Mobilitätseinschränkungen nach Alter und Geschlecht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73" y="1531560"/>
            <a:ext cx="8103673" cy="53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NO_PPT_Laptop-Bildschirmpräsentation">
  <a:themeElements>
    <a:clrScheme name="VNO_PowerPoint_Vorl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NO_PowerPoin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NO_PowerPoint_Vor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O_PowerPoint_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NO_PowerPoint_Vorlag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O_PowerPoint_Vorlag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O_PowerPoint_Vorla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O_PowerPoint_Vorla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NO_PowerPoint_Vorla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AR-Sitzung_Vorlage</Template>
  <TotalTime>0</TotalTime>
  <Words>456</Words>
  <Application>Microsoft Office PowerPoint</Application>
  <PresentationFormat>Bildschirmpräsentation (4:3)</PresentationFormat>
  <Paragraphs>143</Paragraphs>
  <Slides>23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1" baseType="lpstr">
      <vt:lpstr>Arial</vt:lpstr>
      <vt:lpstr>Arial Narrow</vt:lpstr>
      <vt:lpstr>Calibri</vt:lpstr>
      <vt:lpstr>ITC Zapf Chancery</vt:lpstr>
      <vt:lpstr>Verdana</vt:lpstr>
      <vt:lpstr>Wingdings</vt:lpstr>
      <vt:lpstr>VNO_PPT_Laptop-Bildschirmpräsentation</vt:lpstr>
      <vt:lpstr>Photo Editor-Foto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Mobilitätseinschränkungen nach Alter und Geschlecht</vt:lpstr>
      <vt:lpstr>Tagesstrecke nach Verkehrsmittel, Pkw-Besitz und Raumtyp</vt:lpstr>
      <vt:lpstr>Tagesstrecke nach Verkehrsmittel, Pkw-Besitz und Raumtyp</vt:lpstr>
      <vt:lpstr>PowerPoint-Präsentation</vt:lpstr>
      <vt:lpstr>Formen alternativer bedarfsorientierter und flexibler Verkehre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Pedelecbesitz in Dtld. / 1000 Einwohner</vt:lpstr>
      <vt:lpstr>Verkaufszahlen Pedelecs in Deutschland</vt:lpstr>
      <vt:lpstr>Pedelecbesitz in Dtld. / 1000 Einwohner</vt:lpstr>
      <vt:lpstr>Haltestelleneinzugsbereich Fahrrad vs. Pedelec  </vt:lpstr>
      <vt:lpstr>Haltestelleneinzugsbereiche Fahrrad vs. Pedelec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Timo Lüdeke-Dalinghaus</dc:creator>
  <cp:lastModifiedBy>Lüdeke-Dalinghaus</cp:lastModifiedBy>
  <cp:revision>172</cp:revision>
  <cp:lastPrinted>2019-01-30T15:30:43Z</cp:lastPrinted>
  <dcterms:created xsi:type="dcterms:W3CDTF">2016-10-25T12:30:35Z</dcterms:created>
  <dcterms:modified xsi:type="dcterms:W3CDTF">2019-02-02T11:26:53Z</dcterms:modified>
</cp:coreProperties>
</file>