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1"/>
  </p:sldMasterIdLst>
  <p:notesMasterIdLst>
    <p:notesMasterId r:id="rId13"/>
  </p:notesMasterIdLst>
  <p:handoutMasterIdLst>
    <p:handoutMasterId r:id="rId14"/>
  </p:handoutMasterIdLst>
  <p:sldIdLst>
    <p:sldId id="287" r:id="rId2"/>
    <p:sldId id="289" r:id="rId3"/>
    <p:sldId id="290" r:id="rId4"/>
    <p:sldId id="295" r:id="rId5"/>
    <p:sldId id="294" r:id="rId6"/>
    <p:sldId id="296" r:id="rId7"/>
    <p:sldId id="292" r:id="rId8"/>
    <p:sldId id="291" r:id="rId9"/>
    <p:sldId id="286" r:id="rId10"/>
    <p:sldId id="293" r:id="rId11"/>
    <p:sldId id="297" r:id="rId12"/>
  </p:sldIdLst>
  <p:sldSz cx="9144000" cy="6858000" type="screen4x3"/>
  <p:notesSz cx="6864350" cy="9996488"/>
  <p:defaultTextStyle>
    <a:defPPr>
      <a:defRPr lang="de-DE"/>
    </a:defPPr>
    <a:lvl1pPr algn="ctr" rtl="0" fontAlgn="base">
      <a:spcBef>
        <a:spcPct val="2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B24A10"/>
    <a:srgbClr val="0326BD"/>
    <a:srgbClr val="FFFF00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031" autoAdjust="0"/>
    <p:restoredTop sz="94629" autoAdjust="0"/>
  </p:normalViewPr>
  <p:slideViewPr>
    <p:cSldViewPr>
      <p:cViewPr>
        <p:scale>
          <a:sx n="100" d="100"/>
          <a:sy n="100" d="100"/>
        </p:scale>
        <p:origin x="-162" y="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002" y="-84"/>
      </p:cViewPr>
      <p:guideLst>
        <p:guide orient="horz" pos="3149"/>
        <p:guide pos="216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2DEF2BD-CB69-4423-9A30-20E3EC6AB0CF}" type="datetimeFigureOut">
              <a:rPr lang="de-DE" altLang="de-DE"/>
              <a:pPr>
                <a:defRPr/>
              </a:pPr>
              <a:t>02.02.2019</a:t>
            </a:fld>
            <a:endParaRPr lang="de-DE" altLang="de-DE"/>
          </a:p>
        </p:txBody>
      </p:sp>
      <p:sp>
        <p:nvSpPr>
          <p:cNvPr id="171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94838"/>
            <a:ext cx="2974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494838"/>
            <a:ext cx="2974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1C11F59-6E0A-4A3A-8803-384B330B107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="" val="1964194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l" defTabSz="963613">
              <a:spcBef>
                <a:spcPct val="0"/>
              </a:spcBef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 err="1" smtClean="0"/>
              <a:t>bahntrasse</a:t>
            </a:r>
            <a:endParaRPr lang="de-DE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49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>
            <a:lvl1pPr algn="r" defTabSz="963613">
              <a:spcBef>
                <a:spcPct val="0"/>
              </a:spcBef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9300"/>
            <a:ext cx="4995862" cy="3748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8213"/>
            <a:ext cx="548957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94838"/>
            <a:ext cx="29749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l" defTabSz="963613">
              <a:spcBef>
                <a:spcPct val="0"/>
              </a:spcBef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94838"/>
            <a:ext cx="29749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332" tIns="48166" rIns="96332" bIns="48166" numCol="1" anchor="b" anchorCtr="0" compatLnSpc="1">
            <a:prstTxWarp prst="textNoShape">
              <a:avLst/>
            </a:prstTxWarp>
          </a:bodyPr>
          <a:lstStyle>
            <a:lvl1pPr algn="r" defTabSz="963613">
              <a:spcBef>
                <a:spcPct val="0"/>
              </a:spcBef>
              <a:defRPr sz="1300" b="0">
                <a:latin typeface="Arial" pitchFamily="34" charset="0"/>
              </a:defRPr>
            </a:lvl1pPr>
          </a:lstStyle>
          <a:p>
            <a:pPr>
              <a:defRPr/>
            </a:pPr>
            <a:fld id="{3418381E-A488-4134-B430-460AED1D39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26197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551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39775" indent="-284163" defTabSz="92551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39825" indent="-227013" defTabSz="92551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5438" indent="-227013" defTabSz="92551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4225" indent="-227013" defTabSz="92551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1425" indent="-227013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68625" indent="-227013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5825" indent="-227013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3025" indent="-227013" algn="ctr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76E93C-2351-46BB-BBBB-AA2F017ADB55}" type="slidenum">
              <a:rPr lang="de-DE" altLang="de-DE" sz="1300" smtClean="0">
                <a:latin typeface="Times New Roman" pitchFamily="18" charset="0"/>
              </a:rPr>
              <a:pPr/>
              <a:t>1</a:t>
            </a:fld>
            <a:endParaRPr lang="de-DE" altLang="de-DE" sz="1300" smtClean="0"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5038" y="749300"/>
            <a:ext cx="4995862" cy="3748088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30188" indent="-230188">
              <a:buFontTx/>
              <a:buAutoNum type="arabicPeriod"/>
            </a:pPr>
            <a:r>
              <a:rPr lang="de-DE" altLang="de-DE" smtClean="0"/>
              <a:t>Hanseviertel </a:t>
            </a:r>
            <a:r>
              <a:rPr lang="de-DE" altLang="de-DE" smtClean="0">
                <a:sym typeface="Wingdings" pitchFamily="2" charset="2"/>
              </a:rPr>
              <a:t></a:t>
            </a:r>
            <a:r>
              <a:rPr lang="de-DE" altLang="de-DE" smtClean="0"/>
              <a:t> Wettbewerb. Preis</a:t>
            </a:r>
          </a:p>
          <a:p>
            <a:pPr marL="230188" indent="-230188">
              <a:buFontTx/>
              <a:buAutoNum type="arabicPeriod"/>
            </a:pPr>
            <a:r>
              <a:rPr lang="de-DE" altLang="de-DE" smtClean="0"/>
              <a:t>Rolle der Hansestadt Lüneburg </a:t>
            </a:r>
            <a:r>
              <a:rPr lang="de-DE" altLang="de-DE" smtClean="0">
                <a:sym typeface="Wingdings" pitchFamily="2" charset="2"/>
              </a:rPr>
              <a:t> Preisverheimlichung</a:t>
            </a:r>
            <a:endParaRPr lang="de-DE" altLang="de-DE" smtClean="0"/>
          </a:p>
          <a:p>
            <a:pPr marL="230188" indent="-230188">
              <a:buFontTx/>
              <a:buAutoNum type="arabicPeriod"/>
            </a:pPr>
            <a:r>
              <a:rPr lang="de-DE" altLang="de-DE" smtClean="0"/>
              <a:t>„dezentrale Heizung mit Brennwertkessel“ als Alternative zum Einlenken für günstige Preise</a:t>
            </a:r>
          </a:p>
          <a:p>
            <a:pPr marL="230188" indent="-230188">
              <a:buFontTx/>
              <a:buAutoNum type="arabicPeriod"/>
            </a:pPr>
            <a:r>
              <a:rPr lang="de-DE" altLang="de-DE" smtClean="0"/>
              <a:t>Aussage Umweltdezernent 03.03.2011</a:t>
            </a:r>
          </a:p>
          <a:p>
            <a:pPr marL="230188" indent="-230188">
              <a:buFontTx/>
              <a:buAutoNum type="arabicPeriod"/>
            </a:pPr>
            <a:r>
              <a:rPr lang="de-DE" altLang="de-DE" smtClean="0"/>
              <a:t>Aussage AK Heizkraftwerk Kaltenmoor </a:t>
            </a:r>
            <a:r>
              <a:rPr lang="de-DE" altLang="de-DE" smtClean="0">
                <a:sym typeface="Wingdings" pitchFamily="2" charset="2"/>
              </a:rPr>
              <a:t> kein Interesse der Stadt zur Reduzierung FW-Preise in KM</a:t>
            </a:r>
            <a:endParaRPr lang="de-DE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ckbrie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ln w="6350">
            <a:solidFill>
              <a:schemeClr val="tx1"/>
            </a:solidFill>
          </a:ln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467544" y="1268760"/>
            <a:ext cx="3816424" cy="2088232"/>
          </a:xfrm>
          <a:ln w="635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5436096" y="1268760"/>
            <a:ext cx="3241229" cy="1295400"/>
          </a:xfrm>
          <a:solidFill>
            <a:srgbClr val="FFCC66">
              <a:alpha val="21961"/>
            </a:srgb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600" u="none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</p:nvPr>
        </p:nvSpPr>
        <p:spPr>
          <a:xfrm>
            <a:off x="5436097" y="2780928"/>
            <a:ext cx="3240211" cy="1872208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600" u="none"/>
            </a:lvl1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6"/>
          </p:nvPr>
        </p:nvSpPr>
        <p:spPr>
          <a:xfrm>
            <a:off x="5436096" y="4797152"/>
            <a:ext cx="3240659" cy="1150938"/>
          </a:xfrm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 sz="1600" u="none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67544" y="3645024"/>
            <a:ext cx="3816424" cy="2088232"/>
          </a:xfrm>
          <a:ln w="6350"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lvl="0"/>
            <a:endParaRPr lang="de-DE" noProof="0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64C4-0BC0-44CA-9E38-641C8274689E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Finanzausschuss</a:t>
            </a:r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20"/>
          </p:nvPr>
        </p:nvSpPr>
        <p:spPr>
          <a:xfrm>
            <a:off x="6443663" y="633571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CAD62-C9B9-4C56-85CB-C4B8D69BFE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2836803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8DE0-2DF9-42AD-962C-641BE742936F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Finanzausschuss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4D18-1121-4B9F-91C7-FEFFB37EA37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170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04CB0-001C-4F60-BAA8-A787312878AA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Finanzausschuss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2EF6-612F-4C90-A2B7-1417DB3A624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06852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41E9-66BD-4732-8A03-2406D9A02EA1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Finanzausschuss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26A5-020B-46E8-B813-59984ACDFB0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8891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EED31-7EA4-40F0-AB9D-12EA258C5037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Finanzausschuss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F68FE-94D7-4629-99DD-C4F36B00577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5952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468314" y="1484785"/>
            <a:ext cx="8207375" cy="4535487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D838-6204-40CD-B9A0-AC8C89CEB190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Finanzausschuss</a:t>
            </a:r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>
          <a:xfrm>
            <a:off x="6480175" y="6335714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  </a:t>
            </a:r>
            <a:fld id="{36456361-EB8E-496A-9EDF-0963E9D0573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11819576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632C2-D983-4D5D-8C4C-2C62AD453EF3}" type="datetime1">
              <a:rPr lang="de-DE" b="0" smtClean="0"/>
              <a:pPr>
                <a:defRPr/>
              </a:pPr>
              <a:t>02.02.2019</a:t>
            </a:fld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0" smtClean="0"/>
              <a:t>Finanzausschuss</a:t>
            </a:r>
            <a:endParaRPr lang="de-DE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07DB7-C403-4735-ADF8-BC5078710589}" type="slidenum">
              <a:rPr lang="de-DE" b="0" smtClean="0"/>
              <a:pPr>
                <a:defRPr/>
              </a:pPr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xmlns="" val="317977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A1FDE-A751-4085-A00E-907B11E317ED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Dezernat III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F2297-7974-4E7D-80F2-FE94E7FD41E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0" y="6296025"/>
            <a:ext cx="914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940067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EE19B-3B55-47E6-ABF8-B5B2BD085C1B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Finanzausschuss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6EA2A-6755-4ECB-864A-8F6AC4A7EC3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1681781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2632C2-D983-4D5D-8C4C-2C62AD453EF3}" type="datetime1">
              <a:rPr lang="de-DE" b="0" smtClean="0"/>
              <a:pPr>
                <a:defRPr/>
              </a:pPr>
              <a:t>02.02.2019</a:t>
            </a:fld>
            <a:endParaRPr lang="de-DE" b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b="0" smtClean="0"/>
              <a:t>Finanzausschuss</a:t>
            </a:r>
            <a:endParaRPr lang="de-DE" b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B07DB7-C403-4735-ADF8-BC5078710589}" type="slidenum">
              <a:rPr lang="de-DE" b="0" smtClean="0"/>
              <a:pPr>
                <a:defRPr/>
              </a:pPr>
              <a:t>‹Nr.›</a:t>
            </a:fld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xmlns="" val="410745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930D0-8BA8-49F6-9732-AC1E6DA51DBA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Finanzausschuss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4B50-1AF6-43D7-BA5A-B10F4D1309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5865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DA30-F891-4EB5-A7D9-7A2CE226AA0E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Finanzausschuss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A5AC3-1F64-4CF3-AFF3-0814C094C8C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91444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6931C-E9F5-43B0-8B9C-3C18C141ACCC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Finanzausschuss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D633-C7D1-405A-A30A-2595DFB5A5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05779425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EFDD3-BF91-470F-A9AF-7937614411E9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Finanzausschuss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2DF4-D996-4AB8-B40C-6A27CC2C446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3401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DED0-2DB9-4623-8EE4-A60EBE09AF4C}" type="datetime1">
              <a:rPr lang="de-DE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Finanzausschuss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74E7D-0DBC-4B93-815C-CB6D6ABBAEB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45058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2632C2-D983-4D5D-8C4C-2C62AD453EF3}" type="datetime1">
              <a:rPr lang="de-DE" b="0"/>
              <a:pPr>
                <a:defRPr/>
              </a:pPr>
              <a:t>02.02.2019</a:t>
            </a:fld>
            <a:endParaRPr lang="de-DE" b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b="0" dirty="0"/>
              <a:t>Finanzausschuss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80175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B07DB7-C403-4735-ADF8-BC5078710589}" type="slidenum">
              <a:rPr lang="de-DE" b="0"/>
              <a:pPr>
                <a:defRPr/>
              </a:pPr>
              <a:t>‹Nr.›</a:t>
            </a:fld>
            <a:endParaRPr lang="de-DE" b="0" dirty="0"/>
          </a:p>
        </p:txBody>
      </p:sp>
      <p:pic>
        <p:nvPicPr>
          <p:cNvPr id="1031" name="Picture 2" descr="P:\_Gemeinsam-8\Logo\Wappen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3140" y="6361114"/>
            <a:ext cx="3016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erade Verbindung 2"/>
          <p:cNvCxnSpPr/>
          <p:nvPr userDrawn="1"/>
        </p:nvCxnSpPr>
        <p:spPr>
          <a:xfrm>
            <a:off x="0" y="6294438"/>
            <a:ext cx="914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0" y="609600"/>
            <a:ext cx="914400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911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80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1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077200" y="6324600"/>
            <a:ext cx="914400" cy="495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666750"/>
            <a:ext cx="6323013" cy="5505450"/>
          </a:xfrm>
        </p:spPr>
        <p:txBody>
          <a:bodyPr/>
          <a:lstStyle/>
          <a:p>
            <a:pPr algn="l"/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„Lust auf Mobilität – Lust auf Morgen</a:t>
            </a: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?“</a:t>
            </a:r>
            <a:b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Veranstaltung </a:t>
            </a: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der SPD zu </a:t>
            </a: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Mobilitätsfragen</a:t>
            </a:r>
            <a:b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Februar 2019</a:t>
            </a:r>
            <a:r>
              <a:rPr lang="de-DE" alt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Markus Moßmann</a:t>
            </a:r>
            <a:br>
              <a:rPr lang="de-DE" altLang="de-DE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Verkehrsdezernent Hansestadt Lüneburg</a:t>
            </a:r>
            <a:br>
              <a:rPr lang="de-DE" altLang="de-DE" sz="24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de-DE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b="1" dirty="0" smtClean="0"/>
              <a:t/>
            </a:r>
            <a:br>
              <a:rPr lang="de-DE" altLang="de-DE" b="1" dirty="0" smtClean="0"/>
            </a:br>
            <a:endParaRPr lang="de-DE" altLang="de-DE" dirty="0" smtClean="0"/>
          </a:p>
        </p:txBody>
      </p:sp>
      <p:pic>
        <p:nvPicPr>
          <p:cNvPr id="3075" name="Picture 9" descr="Wapp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23951"/>
            <a:ext cx="1235077" cy="147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</p:spPr>
        <p:txBody>
          <a:bodyPr/>
          <a:lstStyle/>
          <a:p>
            <a:pPr>
              <a:defRPr/>
            </a:pPr>
            <a:fld id="{DC5A1FDE-A751-4085-A00E-907B11E317ED}" type="datetime1">
              <a:rPr lang="de-DE" smtClean="0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Dezernat III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494252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EE19B-3B55-47E6-ABF8-B5B2BD085C1B}" type="datetime1">
              <a:rPr lang="de-DE" smtClean="0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EA2A-6755-4ECB-864A-8F6AC4A7EC3C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7" name="Titel 6"/>
          <p:cNvSpPr txBox="1">
            <a:spLocks/>
          </p:cNvSpPr>
          <p:nvPr/>
        </p:nvSpPr>
        <p:spPr bwMode="auto">
          <a:xfrm>
            <a:off x="457200" y="-2857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Ausblick</a:t>
            </a:r>
            <a:endParaRPr lang="de-DE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04800" y="733425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Symbol" pitchFamily="18" charset="2"/>
              <a:buChar char="-"/>
            </a:pPr>
            <a:r>
              <a:rPr lang="de-DE" sz="2400" dirty="0" smtClean="0"/>
              <a:t>Mobilitätswende?</a:t>
            </a:r>
          </a:p>
          <a:p>
            <a:pPr marL="285750" indent="-285750" algn="l"/>
            <a:r>
              <a:rPr lang="de-DE" sz="2400" dirty="0" smtClean="0">
                <a:sym typeface="Wingdings" pitchFamily="2" charset="2"/>
              </a:rPr>
              <a:t> </a:t>
            </a:r>
            <a:r>
              <a:rPr lang="de-DE" sz="2400" dirty="0" smtClean="0"/>
              <a:t>bedarfsgerechtes und kostengünstiges Angebot ÖPNV (P: Finanzierung) </a:t>
            </a:r>
          </a:p>
          <a:p>
            <a:pPr marL="285750" indent="-285750" algn="l">
              <a:buFont typeface="Wingdings"/>
              <a:buChar char="à"/>
            </a:pPr>
            <a:r>
              <a:rPr lang="de-DE" sz="2400" dirty="0" smtClean="0">
                <a:sym typeface="Wingdings" pitchFamily="2" charset="2"/>
              </a:rPr>
              <a:t>bedarfsgerechte </a:t>
            </a:r>
            <a:r>
              <a:rPr lang="de-DE" sz="2400" dirty="0" smtClean="0"/>
              <a:t>Radverkehrsinfrastruktur Stadt/LK</a:t>
            </a:r>
          </a:p>
          <a:p>
            <a:pPr marL="285750" indent="-285750" algn="l"/>
            <a:endParaRPr lang="de-DE" sz="2400" dirty="0" smtClean="0"/>
          </a:p>
          <a:p>
            <a:pPr marL="285750" indent="-285750" algn="l">
              <a:buFont typeface="Symbol" pitchFamily="18" charset="2"/>
              <a:buChar char="-"/>
            </a:pPr>
            <a:r>
              <a:rPr lang="de-DE" sz="2400" dirty="0" smtClean="0"/>
              <a:t> Baugebietsentwicklung entlang Verkehrsachsen ÖPNV/SPNV (P: Verkehre von „außen“)</a:t>
            </a:r>
          </a:p>
          <a:p>
            <a:pPr marL="285750" indent="-285750" algn="l"/>
            <a:endParaRPr lang="de-DE" sz="2400" dirty="0" smtClean="0"/>
          </a:p>
          <a:p>
            <a:pPr marL="285750" indent="-285750" algn="l">
              <a:buFont typeface="Symbol" pitchFamily="18" charset="2"/>
              <a:buChar char="-"/>
            </a:pPr>
            <a:r>
              <a:rPr lang="de-DE" sz="2400" dirty="0" smtClean="0"/>
              <a:t>Elektromobilitätskonzept Landkreis LG</a:t>
            </a:r>
          </a:p>
          <a:p>
            <a:pPr marL="285750" indent="-285750" algn="l">
              <a:buFont typeface="Symbol" pitchFamily="18" charset="2"/>
              <a:buChar char="-"/>
            </a:pPr>
            <a:endParaRPr lang="de-DE" sz="2400" dirty="0" smtClean="0"/>
          </a:p>
          <a:p>
            <a:pPr marL="285750" indent="-285750" algn="l">
              <a:buFont typeface="Symbol" pitchFamily="18" charset="2"/>
              <a:buChar char="-"/>
            </a:pPr>
            <a:r>
              <a:rPr lang="de-DE" sz="2400" dirty="0" smtClean="0"/>
              <a:t>innerstädtisches Lieferkonzept</a:t>
            </a:r>
          </a:p>
          <a:p>
            <a:pPr marL="285750" indent="-285750" algn="l"/>
            <a:endParaRPr lang="de-DE" sz="2400" dirty="0" smtClean="0"/>
          </a:p>
          <a:p>
            <a:pPr marL="285750" indent="-285750" algn="l">
              <a:buFont typeface="Symbol" pitchFamily="18" charset="2"/>
              <a:buChar char="-"/>
            </a:pPr>
            <a:r>
              <a:rPr lang="de-DE" sz="2400" dirty="0" smtClean="0"/>
              <a:t>Mobilitätsplan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Dezernat III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3528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EE19B-3B55-47E6-ABF8-B5B2BD085C1B}" type="datetime1">
              <a:rPr lang="de-DE" smtClean="0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EA2A-6755-4ECB-864A-8F6AC4A7EC3C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7" name="Titel 6"/>
          <p:cNvSpPr txBox="1">
            <a:spLocks/>
          </p:cNvSpPr>
          <p:nvPr/>
        </p:nvSpPr>
        <p:spPr bwMode="auto">
          <a:xfrm>
            <a:off x="457200" y="-2857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de-DE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143000" y="2009775"/>
            <a:ext cx="7772400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dirty="0" smtClean="0">
                <a:solidFill>
                  <a:schemeClr val="bg1">
                    <a:lumMod val="50000"/>
                  </a:schemeClr>
                </a:solidFill>
              </a:rPr>
              <a:t>Vielen Dank für Ihre Aufmerksamkeit!</a:t>
            </a:r>
          </a:p>
          <a:p>
            <a:pPr algn="l"/>
            <a:endParaRPr lang="de-DE" sz="3600" dirty="0">
              <a:solidFill>
                <a:schemeClr val="bg1">
                  <a:lumMod val="50000"/>
                </a:schemeClr>
              </a:solidFill>
            </a:endParaRPr>
          </a:p>
          <a:p>
            <a:pPr algn="l"/>
            <a:r>
              <a:rPr lang="de-DE" sz="3600" dirty="0" smtClean="0">
                <a:solidFill>
                  <a:schemeClr val="bg1">
                    <a:lumMod val="50000"/>
                  </a:schemeClr>
                </a:solidFill>
              </a:rPr>
              <a:t>Haben Sie Fragen?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Dezernat III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505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EE19B-3B55-47E6-ABF8-B5B2BD085C1B}" type="datetime1">
              <a:rPr lang="de-DE" smtClean="0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EA2A-6755-4ECB-864A-8F6AC4A7EC3C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7" name="Titel 6"/>
          <p:cNvSpPr txBox="1">
            <a:spLocks/>
          </p:cNvSpPr>
          <p:nvPr/>
        </p:nvSpPr>
        <p:spPr bwMode="auto">
          <a:xfrm>
            <a:off x="457200" y="-1428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Verkehrsentwicklungsplan Lüneburg 1990</a:t>
            </a:r>
            <a:endParaRPr lang="de-DE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03" t="39428" r="33928" b="9714"/>
          <a:stretch/>
        </p:blipFill>
        <p:spPr bwMode="auto">
          <a:xfrm>
            <a:off x="133350" y="714375"/>
            <a:ext cx="3819526" cy="5086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4" t="13809" r="21370" b="5618"/>
          <a:stretch/>
        </p:blipFill>
        <p:spPr bwMode="auto">
          <a:xfrm>
            <a:off x="3192632" y="2362200"/>
            <a:ext cx="5494168" cy="36714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Dezernat III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2803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364164"/>
          </a:xfrm>
        </p:spPr>
        <p:txBody>
          <a:bodyPr/>
          <a:lstStyle/>
          <a:p>
            <a:pPr marL="0" indent="0">
              <a:buNone/>
            </a:pP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Kfz:</a:t>
            </a:r>
          </a:p>
          <a:p>
            <a:pPr>
              <a:buFontTx/>
              <a:buChar char="-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Verkehrsberuhigung Innenstadt/westliche Altstadt</a:t>
            </a:r>
          </a:p>
          <a:p>
            <a:pPr>
              <a:buFontTx/>
              <a:buChar char="-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Minimierung motorisierter Individualverkehr (MIV)</a:t>
            </a:r>
          </a:p>
          <a:p>
            <a:pPr marL="0" indent="0">
              <a:buNone/>
            </a:pP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ÖPNV:</a:t>
            </a:r>
          </a:p>
          <a:p>
            <a:pPr>
              <a:buFontTx/>
              <a:buChar char="-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geringere Reisezeiten, spürbarer Beförderungszuwachs</a:t>
            </a:r>
          </a:p>
          <a:p>
            <a:pPr marL="0" indent="0">
              <a:buNone/>
            </a:pP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Fahrrad:</a:t>
            </a:r>
          </a:p>
          <a:p>
            <a:pPr>
              <a:buFontTx/>
              <a:buChar char="-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Gesamtradwegenetz/Cityrouten</a:t>
            </a:r>
          </a:p>
          <a:p>
            <a:pPr>
              <a:buFontTx/>
              <a:buChar char="-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Beseitigung Unfallschwerpunkte</a:t>
            </a:r>
          </a:p>
          <a:p>
            <a:pPr>
              <a:buFontTx/>
              <a:buChar char="-"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Schaffung von Fahrradabstellmöglichkeiten</a:t>
            </a:r>
          </a:p>
          <a:p>
            <a:pPr marL="0" indent="0">
              <a:buNone/>
            </a:pPr>
            <a:r>
              <a:rPr lang="de-DE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Fußverkehr:</a:t>
            </a:r>
          </a:p>
          <a:p>
            <a:pPr marL="0" indent="0">
              <a:buNone/>
            </a:pPr>
            <a:r>
              <a:rPr lang="de-D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Fußgängerzonen/verkehrsberuhigte Bereiche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EE19B-3B55-47E6-ABF8-B5B2BD085C1B}" type="datetime1">
              <a:rPr lang="de-DE" smtClean="0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EA2A-6755-4ECB-864A-8F6AC4A7EC3C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7" name="Titel 6"/>
          <p:cNvSpPr txBox="1">
            <a:spLocks/>
          </p:cNvSpPr>
          <p:nvPr/>
        </p:nvSpPr>
        <p:spPr bwMode="auto">
          <a:xfrm>
            <a:off x="457200" y="-2762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Verkehrsentwicklungsplan Lüneburg 1993</a:t>
            </a:r>
            <a:endParaRPr lang="de-DE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Dezernat III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444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02.02.2019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333" t="14019" r="35525" b="5754"/>
          <a:stretch/>
        </p:blipFill>
        <p:spPr bwMode="auto">
          <a:xfrm>
            <a:off x="3162300" y="990600"/>
            <a:ext cx="280485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ige Legende 7"/>
          <p:cNvSpPr>
            <a:spLocks noChangeArrowheads="1"/>
          </p:cNvSpPr>
          <p:nvPr/>
        </p:nvSpPr>
        <p:spPr bwMode="auto">
          <a:xfrm>
            <a:off x="1508760" y="1828800"/>
            <a:ext cx="1339850" cy="295275"/>
          </a:xfrm>
          <a:prstGeom prst="wedgeRectCallout">
            <a:avLst>
              <a:gd name="adj1" fmla="val 142126"/>
              <a:gd name="adj2" fmla="val 284433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6443" tIns="48222" rIns="96443" bIns="4822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8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Vögelsen</a:t>
            </a: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eckige Legende 7"/>
          <p:cNvSpPr>
            <a:spLocks noChangeArrowheads="1"/>
          </p:cNvSpPr>
          <p:nvPr/>
        </p:nvSpPr>
        <p:spPr bwMode="auto">
          <a:xfrm>
            <a:off x="6875462" y="1000126"/>
            <a:ext cx="2162175" cy="828674"/>
          </a:xfrm>
          <a:prstGeom prst="wedgeRectCallout">
            <a:avLst>
              <a:gd name="adj1" fmla="val -159235"/>
              <a:gd name="adj2" fmla="val 139322"/>
            </a:avLst>
          </a:prstGeom>
          <a:solidFill>
            <a:srgbClr val="66FF33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6443" tIns="48222" rIns="96443" bIns="4822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8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DE" altLang="de-DE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Grüngürtel</a:t>
            </a:r>
            <a:r>
              <a:rPr kumimoji="0" lang="de-DE" altLang="de-DE" sz="20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West</a:t>
            </a:r>
            <a:endParaRPr kumimoji="0" lang="de-DE" altLang="de-DE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ige Legende 7"/>
          <p:cNvSpPr>
            <a:spLocks noChangeArrowheads="1"/>
          </p:cNvSpPr>
          <p:nvPr/>
        </p:nvSpPr>
        <p:spPr bwMode="auto">
          <a:xfrm>
            <a:off x="6400800" y="3657600"/>
            <a:ext cx="1676400" cy="473392"/>
          </a:xfrm>
          <a:prstGeom prst="wedgeRectCallout">
            <a:avLst>
              <a:gd name="adj1" fmla="val -146177"/>
              <a:gd name="adj2" fmla="val 126210"/>
            </a:avLst>
          </a:prstGeom>
          <a:solidFill>
            <a:srgbClr val="9900CC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6443" tIns="48222" rIns="96443" bIns="4822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8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de-DE" altLang="de-DE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Trassenvariante </a:t>
            </a:r>
            <a:r>
              <a:rPr lang="de-DE" altLang="de-DE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Fornaschon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ige Legende 7"/>
          <p:cNvSpPr>
            <a:spLocks noChangeArrowheads="1"/>
          </p:cNvSpPr>
          <p:nvPr/>
        </p:nvSpPr>
        <p:spPr bwMode="auto">
          <a:xfrm>
            <a:off x="6400800" y="2354104"/>
            <a:ext cx="1676400" cy="473392"/>
          </a:xfrm>
          <a:prstGeom prst="wedgeRectCallout">
            <a:avLst>
              <a:gd name="adj1" fmla="val -142086"/>
              <a:gd name="adj2" fmla="val 143917"/>
            </a:avLst>
          </a:prstGeom>
          <a:solidFill>
            <a:srgbClr val="FF9900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6443" tIns="48222" rIns="96443" bIns="4822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8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de-DE" altLang="de-DE" sz="1400" dirty="0" smtClean="0">
                <a:latin typeface="Arial" pitchFamily="34" charset="0"/>
                <a:cs typeface="Arial" pitchFamily="34" charset="0"/>
              </a:rPr>
              <a:t>Trassenvariante </a:t>
            </a:r>
            <a:r>
              <a:rPr lang="de-DE" altLang="de-DE" sz="1400" dirty="0" err="1" smtClean="0">
                <a:latin typeface="Arial" pitchFamily="34" charset="0"/>
                <a:cs typeface="Arial" pitchFamily="34" charset="0"/>
              </a:rPr>
              <a:t>Fornaschon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eckige Legende 13"/>
          <p:cNvSpPr>
            <a:spLocks noChangeArrowheads="1"/>
          </p:cNvSpPr>
          <p:nvPr/>
        </p:nvSpPr>
        <p:spPr bwMode="auto">
          <a:xfrm>
            <a:off x="1219200" y="3746658"/>
            <a:ext cx="1339850" cy="295275"/>
          </a:xfrm>
          <a:prstGeom prst="wedgeRectCallout">
            <a:avLst>
              <a:gd name="adj1" fmla="val 151794"/>
              <a:gd name="adj2" fmla="val 44433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6443" tIns="48222" rIns="96443" bIns="4822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8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Reppenstedt</a:t>
            </a: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eckige Legende 14"/>
          <p:cNvSpPr>
            <a:spLocks noChangeArrowheads="1"/>
          </p:cNvSpPr>
          <p:nvPr/>
        </p:nvSpPr>
        <p:spPr bwMode="auto">
          <a:xfrm>
            <a:off x="1295400" y="4876799"/>
            <a:ext cx="1339850" cy="295275"/>
          </a:xfrm>
          <a:prstGeom prst="wedgeRectCallout">
            <a:avLst>
              <a:gd name="adj1" fmla="val 193311"/>
              <a:gd name="adj2" fmla="val 225078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6443" tIns="48222" rIns="96443" bIns="4822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8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Rettmer</a:t>
            </a: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eckige Legende 15"/>
          <p:cNvSpPr>
            <a:spLocks noChangeArrowheads="1"/>
          </p:cNvSpPr>
          <p:nvPr/>
        </p:nvSpPr>
        <p:spPr bwMode="auto">
          <a:xfrm>
            <a:off x="1257300" y="3281362"/>
            <a:ext cx="1339850" cy="295275"/>
          </a:xfrm>
          <a:prstGeom prst="wedgeRectCallout">
            <a:avLst>
              <a:gd name="adj1" fmla="val 224590"/>
              <a:gd name="adj2" fmla="val -208470"/>
            </a:avLst>
          </a:prstGeom>
          <a:solidFill>
            <a:srgbClr val="FFFFFF"/>
          </a:solidFill>
          <a:ln w="25400" algn="ctr">
            <a:solidFill>
              <a:srgbClr val="000000"/>
            </a:solidFill>
            <a:round/>
            <a:headEnd/>
            <a:tailEnd/>
          </a:ln>
        </p:spPr>
        <p:txBody>
          <a:bodyPr vert="horz" wrap="square" lIns="96443" tIns="48222" rIns="96443" bIns="4822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8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Ochtmissen</a:t>
            </a:r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5257800" y="3657600"/>
            <a:ext cx="838200" cy="246221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238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DE" alt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Lüneburg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57200" y="5486400"/>
            <a:ext cx="2255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000" dirty="0" smtClean="0"/>
              <a:t>Darstellung auf Grundlage der </a:t>
            </a:r>
            <a:r>
              <a:rPr lang="de-DE" sz="1000" dirty="0" err="1" smtClean="0"/>
              <a:t>Gutachen</a:t>
            </a:r>
            <a:r>
              <a:rPr lang="de-DE" sz="1000" dirty="0" smtClean="0"/>
              <a:t> </a:t>
            </a:r>
            <a:r>
              <a:rPr lang="de-DE" sz="1000" dirty="0" err="1" smtClean="0"/>
              <a:t>Knoflacher</a:t>
            </a:r>
            <a:r>
              <a:rPr lang="de-DE" sz="1000" dirty="0" smtClean="0"/>
              <a:t> und </a:t>
            </a:r>
            <a:r>
              <a:rPr lang="de-DE" sz="1000" dirty="0" err="1" smtClean="0"/>
              <a:t>Fornaschon</a:t>
            </a:r>
            <a:r>
              <a:rPr lang="de-DE" sz="1000" dirty="0" smtClean="0"/>
              <a:t> aus den 1990er Jahren</a:t>
            </a:r>
            <a:endParaRPr lang="de-DE" sz="1000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Dezernat III</a:t>
            </a:r>
            <a:endParaRPr lang="de-DE" dirty="0"/>
          </a:p>
        </p:txBody>
      </p:sp>
      <p:sp>
        <p:nvSpPr>
          <p:cNvPr id="18" name="Titel 6"/>
          <p:cNvSpPr txBox="1">
            <a:spLocks/>
          </p:cNvSpPr>
          <p:nvPr/>
        </p:nvSpPr>
        <p:spPr bwMode="auto">
          <a:xfrm>
            <a:off x="457200" y="-2762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Problembeispiel: westliche Verkehre</a:t>
            </a:r>
            <a:endParaRPr lang="de-DE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76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EE19B-3B55-47E6-ABF8-B5B2BD085C1B}" type="datetime1">
              <a:rPr lang="de-DE" smtClean="0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EA2A-6755-4ECB-864A-8F6AC4A7EC3C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7" name="Titel 6"/>
          <p:cNvSpPr txBox="1">
            <a:spLocks/>
          </p:cNvSpPr>
          <p:nvPr/>
        </p:nvSpPr>
        <p:spPr bwMode="auto">
          <a:xfrm>
            <a:off x="457200" y="-2476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ÖPNV – IMK und NVP</a:t>
            </a:r>
            <a:endParaRPr lang="de-DE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3" t="15714" r="34226" b="10857"/>
          <a:stretch/>
        </p:blipFill>
        <p:spPr bwMode="auto">
          <a:xfrm>
            <a:off x="5581650" y="1685925"/>
            <a:ext cx="3177964" cy="4495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3" t="15715" r="34345" b="10951"/>
          <a:stretch/>
        </p:blipFill>
        <p:spPr bwMode="auto">
          <a:xfrm>
            <a:off x="304800" y="695325"/>
            <a:ext cx="3150264" cy="446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715000" y="895350"/>
            <a:ext cx="2819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Nahverkehrsplan</a:t>
            </a:r>
          </a:p>
          <a:p>
            <a:r>
              <a:rPr lang="de-DE" dirty="0" smtClean="0"/>
              <a:t>Umsetzung 12/2019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454689" y="5267325"/>
            <a:ext cx="28194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integriertes </a:t>
            </a:r>
            <a:r>
              <a:rPr lang="de-DE" dirty="0" smtClean="0"/>
              <a:t>Mobilitätskonzept</a:t>
            </a:r>
          </a:p>
          <a:p>
            <a:r>
              <a:rPr lang="de-DE" dirty="0" smtClean="0"/>
              <a:t>01/2018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2083464" y="2203449"/>
            <a:ext cx="4393536" cy="2149475"/>
          </a:xfrm>
          <a:custGeom>
            <a:avLst/>
            <a:gdLst>
              <a:gd name="G0" fmla="+- -3917675 0 0"/>
              <a:gd name="G1" fmla="+- -8995690 0 0"/>
              <a:gd name="G2" fmla="+- -3917675 0 -8995690"/>
              <a:gd name="G3" fmla="+- 10800 0 0"/>
              <a:gd name="G4" fmla="+- 0 0 -3917675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940 0 0"/>
              <a:gd name="G9" fmla="+- 0 0 -8995690"/>
              <a:gd name="G10" fmla="+- 5940 0 2700"/>
              <a:gd name="G11" fmla="cos G10 -3917675"/>
              <a:gd name="G12" fmla="sin G10 -3917675"/>
              <a:gd name="G13" fmla="cos 13500 -3917675"/>
              <a:gd name="G14" fmla="sin 13500 -3917675"/>
              <a:gd name="G15" fmla="+- G11 10800 0"/>
              <a:gd name="G16" fmla="+- G12 10800 0"/>
              <a:gd name="G17" fmla="+- G13 10800 0"/>
              <a:gd name="G18" fmla="+- G14 10800 0"/>
              <a:gd name="G19" fmla="*/ 5940 1 2"/>
              <a:gd name="G20" fmla="+- G19 5400 0"/>
              <a:gd name="G21" fmla="cos G20 -3917675"/>
              <a:gd name="G22" fmla="sin G20 -3917675"/>
              <a:gd name="G23" fmla="+- G21 10800 0"/>
              <a:gd name="G24" fmla="+- G12 G23 G22"/>
              <a:gd name="G25" fmla="+- G22 G23 G11"/>
              <a:gd name="G26" fmla="cos 10800 -3917675"/>
              <a:gd name="G27" fmla="sin 10800 -3917675"/>
              <a:gd name="G28" fmla="cos 5940 -3917675"/>
              <a:gd name="G29" fmla="sin 5940 -3917675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995690"/>
              <a:gd name="G36" fmla="sin G34 -8995690"/>
              <a:gd name="G37" fmla="+/ -8995690 -3917675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940 G39"/>
              <a:gd name="G43" fmla="sin 594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9199 w 21600"/>
              <a:gd name="T5" fmla="*/ 119 h 21600"/>
              <a:gd name="T6" fmla="*/ 4652 w 21600"/>
              <a:gd name="T7" fmla="*/ 5119 h 21600"/>
              <a:gd name="T8" fmla="*/ 9919 w 21600"/>
              <a:gd name="T9" fmla="*/ 4925 h 21600"/>
              <a:gd name="T10" fmla="*/ 17595 w 21600"/>
              <a:gd name="T11" fmla="*/ -866 h 21600"/>
              <a:gd name="T12" fmla="*/ 19445 w 21600"/>
              <a:gd name="T13" fmla="*/ 6149 h 21600"/>
              <a:gd name="T14" fmla="*/ 12430 w 21600"/>
              <a:gd name="T15" fmla="*/ 80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3789" y="5667"/>
                </a:moveTo>
                <a:cubicBezTo>
                  <a:pt x="12882" y="5138"/>
                  <a:pt x="11850" y="4860"/>
                  <a:pt x="10800" y="4860"/>
                </a:cubicBezTo>
                <a:cubicBezTo>
                  <a:pt x="9143" y="4859"/>
                  <a:pt x="7561" y="5552"/>
                  <a:pt x="6437" y="6768"/>
                </a:cubicBezTo>
                <a:lnTo>
                  <a:pt x="2867" y="3470"/>
                </a:lnTo>
                <a:cubicBezTo>
                  <a:pt x="4911" y="1258"/>
                  <a:pt x="7787" y="-1"/>
                  <a:pt x="10800" y="0"/>
                </a:cubicBezTo>
                <a:cubicBezTo>
                  <a:pt x="12709" y="0"/>
                  <a:pt x="14585" y="506"/>
                  <a:pt x="16236" y="1467"/>
                </a:cubicBezTo>
                <a:lnTo>
                  <a:pt x="17595" y="-866"/>
                </a:lnTo>
                <a:lnTo>
                  <a:pt x="19445" y="6149"/>
                </a:lnTo>
                <a:lnTo>
                  <a:pt x="12430" y="8000"/>
                </a:lnTo>
                <a:lnTo>
                  <a:pt x="13789" y="5667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  <a:softEdge rad="3175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Dezernat III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123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EE19B-3B55-47E6-ABF8-B5B2BD085C1B}" type="datetime1">
              <a:rPr lang="de-DE" smtClean="0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EA2A-6755-4ECB-864A-8F6AC4A7EC3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7" name="Titel 6"/>
          <p:cNvSpPr txBox="1">
            <a:spLocks/>
          </p:cNvSpPr>
          <p:nvPr/>
        </p:nvSpPr>
        <p:spPr bwMode="auto">
          <a:xfrm>
            <a:off x="457200" y="-2857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Radverkehr - Stadtgebiet</a:t>
            </a:r>
            <a:endParaRPr lang="de-DE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425" y="1123950"/>
            <a:ext cx="3436938" cy="4983163"/>
          </a:xfrm>
          <a:prstGeom prst="rect">
            <a:avLst/>
          </a:prstGeom>
          <a:noFill/>
          <a:ln w="9525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4038600" y="1419225"/>
            <a:ext cx="4953000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de-DE" sz="2800" dirty="0" smtClean="0"/>
              <a:t>Vorberatung Verkehrsausschuss 14.08.2018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de-DE" sz="2800" dirty="0" smtClean="0"/>
              <a:t>Festlegung eines Handlungsrahmens </a:t>
            </a:r>
            <a:r>
              <a:rPr lang="de-DE" sz="2800" dirty="0" smtClean="0"/>
              <a:t>zur </a:t>
            </a:r>
            <a:r>
              <a:rPr lang="de-DE" sz="2800" dirty="0" smtClean="0"/>
              <a:t>künftigen Ausrichtung </a:t>
            </a:r>
            <a:r>
              <a:rPr lang="de-DE" sz="2800" dirty="0" smtClean="0"/>
              <a:t>der Radverkehrsförderung </a:t>
            </a:r>
            <a:r>
              <a:rPr lang="de-DE" sz="2800" dirty="0" smtClean="0"/>
              <a:t>steht aus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Dezernat III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9589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EE19B-3B55-47E6-ABF8-B5B2BD085C1B}" type="datetime1">
              <a:rPr lang="de-DE" sz="2400" smtClean="0"/>
              <a:pPr>
                <a:defRPr/>
              </a:pPr>
              <a:t>02.02.2019</a:t>
            </a:fld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z="2400" smtClean="0"/>
              <a:t>Finanzausschuss</a:t>
            </a:r>
            <a:endParaRPr lang="de-DE" sz="2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EA2A-6755-4ECB-864A-8F6AC4A7EC3C}" type="slidenum">
              <a:rPr lang="de-DE" sz="2400" smtClean="0"/>
              <a:pPr>
                <a:defRPr/>
              </a:pPr>
              <a:t>7</a:t>
            </a:fld>
            <a:endParaRPr lang="de-DE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57" t="13680" r="40135" b="4454"/>
          <a:stretch/>
        </p:blipFill>
        <p:spPr bwMode="auto">
          <a:xfrm>
            <a:off x="-9525" y="9978"/>
            <a:ext cx="4800600" cy="684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/>
          <p:cNvSpPr/>
          <p:nvPr/>
        </p:nvSpPr>
        <p:spPr>
          <a:xfrm>
            <a:off x="4724400" y="6096000"/>
            <a:ext cx="4267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0" name="Rechteck 9"/>
          <p:cNvSpPr/>
          <p:nvPr/>
        </p:nvSpPr>
        <p:spPr>
          <a:xfrm>
            <a:off x="4733924" y="6019800"/>
            <a:ext cx="441007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2" name="Rechteck 11"/>
          <p:cNvSpPr/>
          <p:nvPr/>
        </p:nvSpPr>
        <p:spPr>
          <a:xfrm>
            <a:off x="4733925" y="457200"/>
            <a:ext cx="4410075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7" name="Textfeld 6"/>
          <p:cNvSpPr txBox="1"/>
          <p:nvPr/>
        </p:nvSpPr>
        <p:spPr>
          <a:xfrm>
            <a:off x="4629150" y="660737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de-DE" sz="2400" dirty="0" err="1" smtClean="0"/>
              <a:t>Zielnetz</a:t>
            </a:r>
            <a:r>
              <a:rPr lang="de-DE" sz="2400" dirty="0" smtClean="0"/>
              <a:t> Gesamtstadt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de-DE" sz="2400" dirty="0" smtClean="0"/>
              <a:t>Umsetzung der Maßnahmen im Rahmen der alljährlichen Priorisierung durch den Verkehrsausschuss und Bereitstellung der Haushaltsmittel durch den Rat</a:t>
            </a:r>
          </a:p>
          <a:p>
            <a:pPr marL="285750" indent="-285750" algn="l">
              <a:buFont typeface="Symbol" panose="05050102010706020507" pitchFamily="18" charset="2"/>
              <a:buChar char="-"/>
            </a:pPr>
            <a:r>
              <a:rPr lang="de-DE" sz="2400" dirty="0" smtClean="0"/>
              <a:t>Beispiel Haushalt </a:t>
            </a:r>
            <a:r>
              <a:rPr lang="de-DE" sz="2400" dirty="0" smtClean="0"/>
              <a:t>2019:</a:t>
            </a:r>
            <a:endParaRPr lang="de-DE" sz="24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2400" dirty="0" smtClean="0"/>
              <a:t>1,725 Mio. €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2400" dirty="0" smtClean="0"/>
              <a:t>ggf. zusätzliche Fördermittel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2400" dirty="0" smtClean="0"/>
              <a:t>ca. 22,- €/Einwohner</a:t>
            </a:r>
          </a:p>
        </p:txBody>
      </p:sp>
    </p:spTree>
    <p:extLst>
      <p:ext uri="{BB962C8B-B14F-4D97-AF65-F5344CB8AC3E}">
        <p14:creationId xmlns:p14="http://schemas.microsoft.com/office/powerpoint/2010/main" xmlns="" val="22800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0" name="Untertitel 2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4EE19B-3B55-47E6-ABF8-B5B2BD085C1B}" type="datetime1">
              <a:rPr lang="de-DE" smtClean="0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EA2A-6755-4ECB-864A-8F6AC4A7EC3C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7" name="Titel 6"/>
          <p:cNvSpPr txBox="1">
            <a:spLocks/>
          </p:cNvSpPr>
          <p:nvPr/>
        </p:nvSpPr>
        <p:spPr bwMode="auto">
          <a:xfrm>
            <a:off x="457200" y="-2571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Radverkehr – Verknüpfung mit LK </a:t>
            </a:r>
            <a:endParaRPr lang="de-DE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2" t="10095" r="14703" b="20286"/>
          <a:stretch/>
        </p:blipFill>
        <p:spPr bwMode="auto">
          <a:xfrm>
            <a:off x="22373" y="649986"/>
            <a:ext cx="9102577" cy="5615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feld 13"/>
          <p:cNvSpPr txBox="1"/>
          <p:nvPr/>
        </p:nvSpPr>
        <p:spPr>
          <a:xfrm>
            <a:off x="762000" y="1447800"/>
            <a:ext cx="5181600" cy="4007251"/>
          </a:xfrm>
          <a:prstGeom prst="rect">
            <a:avLst/>
          </a:prstGeom>
          <a:solidFill>
            <a:schemeClr val="bg1">
              <a:alpha val="86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de-DE" sz="2400" b="1" dirty="0" smtClean="0">
                <a:solidFill>
                  <a:srgbClr val="FF0000"/>
                </a:solidFill>
              </a:rPr>
              <a:t>Integriertes Mobilitätskonzept des Landkreises Lüneburg (2018)</a:t>
            </a:r>
          </a:p>
          <a:p>
            <a:pPr marL="285750" indent="-285750" algn="l">
              <a:buFontTx/>
              <a:buChar char="-"/>
            </a:pPr>
            <a:r>
              <a:rPr lang="de-DE" sz="2400" dirty="0" smtClean="0">
                <a:solidFill>
                  <a:srgbClr val="FF0000"/>
                </a:solidFill>
              </a:rPr>
              <a:t>Verflechtung </a:t>
            </a:r>
            <a:r>
              <a:rPr lang="de-DE" sz="2400" dirty="0" smtClean="0">
                <a:solidFill>
                  <a:srgbClr val="FF0000"/>
                </a:solidFill>
              </a:rPr>
              <a:t>innerstädtisches </a:t>
            </a:r>
            <a:r>
              <a:rPr lang="de-DE" sz="2400" dirty="0" smtClean="0">
                <a:solidFill>
                  <a:srgbClr val="FF0000"/>
                </a:solidFill>
              </a:rPr>
              <a:t>Netz mit Radverkehrsnetz Landkreis</a:t>
            </a:r>
          </a:p>
          <a:p>
            <a:pPr marL="285750" indent="-285750" algn="l">
              <a:buFontTx/>
              <a:buChar char="-"/>
            </a:pPr>
            <a:r>
              <a:rPr lang="de-DE" sz="2400" b="1" dirty="0" smtClean="0">
                <a:solidFill>
                  <a:srgbClr val="FF0000"/>
                </a:solidFill>
              </a:rPr>
              <a:t>Radverkehrskonzept Landkreis Lüneburg </a:t>
            </a:r>
            <a:r>
              <a:rPr lang="de-DE" sz="2400" b="1" dirty="0" smtClean="0">
                <a:solidFill>
                  <a:srgbClr val="FF0000"/>
                </a:solidFill>
              </a:rPr>
              <a:t>2019/2020</a:t>
            </a:r>
          </a:p>
          <a:p>
            <a:pPr marL="285750" indent="-285750" algn="l">
              <a:buFontTx/>
              <a:buChar char="-"/>
            </a:pPr>
            <a:r>
              <a:rPr lang="de-DE" sz="2400" dirty="0" smtClean="0">
                <a:solidFill>
                  <a:srgbClr val="FF0000"/>
                </a:solidFill>
              </a:rPr>
              <a:t>Studie Metropolregion Hamburg Radschnellweg HH - LG</a:t>
            </a:r>
          </a:p>
        </p:txBody>
      </p:sp>
      <p:sp>
        <p:nvSpPr>
          <p:cNvPr id="3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Dezernat III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6306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-154260"/>
            <a:ext cx="8229600" cy="922114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Eisenbahnknoten</a:t>
            </a:r>
            <a:r>
              <a:rPr lang="de-DE" sz="28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Lüneburg - SPNV</a:t>
            </a:r>
            <a:endParaRPr lang="de-DE" sz="28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ildplatzhalt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" name="Datumsplatzhalt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>
              <a:defRPr/>
            </a:pPr>
            <a:fld id="{DC5A1FDE-A751-4085-A00E-907B11E317ED}" type="datetime1">
              <a:rPr lang="de-DE" smtClean="0"/>
              <a:pPr>
                <a:defRPr/>
              </a:pPr>
              <a:t>02.02.2019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Dezernat III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fld id="{BD0F2297-7974-4E7D-80F2-FE94E7FD41E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818" t="23905" r="1744" b="10477"/>
          <a:stretch/>
        </p:blipFill>
        <p:spPr bwMode="auto">
          <a:xfrm>
            <a:off x="171449" y="799074"/>
            <a:ext cx="8791575" cy="54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5391150" y="2809875"/>
            <a:ext cx="1371600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326BD"/>
                </a:solidFill>
              </a:rPr>
              <a:t>Hafenbahn</a:t>
            </a:r>
            <a:endParaRPr lang="de-DE" sz="1200" b="1" dirty="0">
              <a:solidFill>
                <a:srgbClr val="0326BD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514603" y="1704975"/>
            <a:ext cx="1200522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OHE/AVL</a:t>
            </a:r>
            <a:endParaRPr lang="de-DE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656981" y="958335"/>
            <a:ext cx="2077194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B050"/>
                </a:solidFill>
              </a:rPr>
              <a:t>Lübecker Bahn</a:t>
            </a:r>
            <a:endParaRPr lang="de-DE" sz="1200" b="1" dirty="0">
              <a:solidFill>
                <a:srgbClr val="00B05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990600" y="1981201"/>
            <a:ext cx="2019672" cy="381000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FF0000"/>
                </a:solidFill>
              </a:rPr>
              <a:t>Industriebahn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43000" y="5181600"/>
            <a:ext cx="1200522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OHE</a:t>
            </a:r>
            <a:endParaRPr lang="de-DE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476006" y="5715000"/>
            <a:ext cx="2077194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B050"/>
                </a:solidFill>
              </a:rPr>
              <a:t>DAN-Bahn</a:t>
            </a:r>
            <a:endParaRPr lang="de-DE" sz="1200" b="1" dirty="0">
              <a:solidFill>
                <a:srgbClr val="00B05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09650" y="838200"/>
            <a:ext cx="2077194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B050"/>
                </a:solidFill>
              </a:rPr>
              <a:t>HH – LG - H</a:t>
            </a:r>
            <a:endParaRPr lang="de-DE" sz="1200" b="1" dirty="0">
              <a:solidFill>
                <a:srgbClr val="00B05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895847" y="5804416"/>
            <a:ext cx="2077194" cy="369332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B050"/>
                </a:solidFill>
              </a:rPr>
              <a:t>HH – LG - H</a:t>
            </a:r>
            <a:endParaRPr lang="de-DE" sz="1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9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build="allAtOnce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310</Words>
  <Application>Microsoft Office PowerPoint</Application>
  <PresentationFormat>Bildschirmpräsentation (4:3)</PresentationFormat>
  <Paragraphs>104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1_Larissa</vt:lpstr>
      <vt:lpstr>    „Lust auf Mobilität – Lust auf Morgen?“  Veranstaltung der SPD zu Mobilitätsfragen  2. Februar 2019   Markus Moßmann Verkehrsdezernent Hansestadt Lüneburg   </vt:lpstr>
      <vt:lpstr>Folie 2</vt:lpstr>
      <vt:lpstr>Folie 3</vt:lpstr>
      <vt:lpstr>Folie 4</vt:lpstr>
      <vt:lpstr>Folie 5</vt:lpstr>
      <vt:lpstr>Folie 6</vt:lpstr>
      <vt:lpstr>Folie 7</vt:lpstr>
      <vt:lpstr>Folie 8</vt:lpstr>
      <vt:lpstr>Eisenbahnknoten Lüneburg - SPNV</vt:lpstr>
      <vt:lpstr>Folie 10</vt:lpstr>
      <vt:lpstr>Folie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2015-11-24T13:14:19Z</dcterms:created>
  <dcterms:modified xsi:type="dcterms:W3CDTF">2019-02-02T08:21:25Z</dcterms:modified>
</cp:coreProperties>
</file>